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3"/>
  </p:notesMasterIdLst>
  <p:sldIdLst>
    <p:sldId id="298" r:id="rId3"/>
    <p:sldId id="256" r:id="rId4"/>
    <p:sldId id="275" r:id="rId5"/>
    <p:sldId id="278" r:id="rId6"/>
    <p:sldId id="279" r:id="rId7"/>
    <p:sldId id="283" r:id="rId8"/>
    <p:sldId id="284" r:id="rId9"/>
    <p:sldId id="280" r:id="rId10"/>
    <p:sldId id="281" r:id="rId11"/>
    <p:sldId id="258" r:id="rId12"/>
    <p:sldId id="269" r:id="rId13"/>
    <p:sldId id="270" r:id="rId14"/>
    <p:sldId id="272" r:id="rId15"/>
    <p:sldId id="273" r:id="rId16"/>
    <p:sldId id="271" r:id="rId17"/>
    <p:sldId id="276" r:id="rId18"/>
    <p:sldId id="268" r:id="rId19"/>
    <p:sldId id="260" r:id="rId20"/>
    <p:sldId id="274" r:id="rId21"/>
    <p:sldId id="259" r:id="rId22"/>
    <p:sldId id="295" r:id="rId23"/>
    <p:sldId id="286" r:id="rId24"/>
    <p:sldId id="287" r:id="rId25"/>
    <p:sldId id="267" r:id="rId26"/>
    <p:sldId id="288" r:id="rId27"/>
    <p:sldId id="289" r:id="rId28"/>
    <p:sldId id="290" r:id="rId29"/>
    <p:sldId id="266" r:id="rId30"/>
    <p:sldId id="291" r:id="rId31"/>
    <p:sldId id="263" r:id="rId32"/>
    <p:sldId id="264" r:id="rId33"/>
    <p:sldId id="265" r:id="rId34"/>
    <p:sldId id="285" r:id="rId35"/>
    <p:sldId id="292" r:id="rId36"/>
    <p:sldId id="261" r:id="rId37"/>
    <p:sldId id="262" r:id="rId38"/>
    <p:sldId id="297" r:id="rId39"/>
    <p:sldId id="293" r:id="rId40"/>
    <p:sldId id="294" r:id="rId41"/>
    <p:sldId id="29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9" autoAdjust="0"/>
    <p:restoredTop sz="69941"/>
  </p:normalViewPr>
  <p:slideViewPr>
    <p:cSldViewPr snapToGrid="0">
      <p:cViewPr varScale="1">
        <p:scale>
          <a:sx n="36" d="100"/>
          <a:sy n="36" d="100"/>
        </p:scale>
        <p:origin x="547"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8E483-BE4C-4D5A-9851-4AE49F42F11B}" type="datetimeFigureOut">
              <a:rPr lang="en-US" smtClean="0"/>
              <a:t>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FD1FD-5A66-4519-84B6-731B97E3F47B}" type="slidenum">
              <a:rPr lang="en-US" smtClean="0"/>
              <a:t>‹#›</a:t>
            </a:fld>
            <a:endParaRPr lang="en-US"/>
          </a:p>
        </p:txBody>
      </p:sp>
    </p:spTree>
    <p:extLst>
      <p:ext uri="{BB962C8B-B14F-4D97-AF65-F5344CB8AC3E}">
        <p14:creationId xmlns:p14="http://schemas.microsoft.com/office/powerpoint/2010/main" val="3278445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D. Understand security capabilities of information systems (e.g., memory protection, virtualization, trusted platform module, interfaces, fault tolerance)</a:t>
            </a:r>
          </a:p>
          <a:p>
            <a:endParaRPr lang="en-US" dirty="0"/>
          </a:p>
          <a:p>
            <a:endParaRPr lang="en-US" dirty="0"/>
          </a:p>
          <a:p>
            <a:r>
              <a:rPr lang="en-US" b="1" dirty="0"/>
              <a:t>DEFINITIONS:</a:t>
            </a:r>
          </a:p>
          <a:p>
            <a:r>
              <a:rPr lang="en-US" u="sng" dirty="0"/>
              <a:t>Trusted Platform Module (TPM)</a:t>
            </a:r>
            <a:r>
              <a:rPr lang="en-US" dirty="0"/>
              <a:t>. A TPM chip is a tamper-resistant integrated circuit built into some motherboards that can perform cryptographic operations (including key generation) and protect small amounts of sensitive information, such as passwords and cryptographic keys. [101]</a:t>
            </a:r>
          </a:p>
          <a:p>
            <a:endParaRPr lang="en-US" dirty="0"/>
          </a:p>
          <a:p>
            <a:endParaRPr lang="en-US" dirty="0"/>
          </a:p>
          <a:p>
            <a:endParaRPr lang="en-US" dirty="0"/>
          </a:p>
          <a:p>
            <a:endParaRPr lang="en-US" dirty="0"/>
          </a:p>
        </p:txBody>
      </p:sp>
      <p:sp>
        <p:nvSpPr>
          <p:cNvPr id="10" name="Slide Number Placeholder 9"/>
          <p:cNvSpPr>
            <a:spLocks noGrp="1"/>
          </p:cNvSpPr>
          <p:nvPr>
            <p:ph type="sldNum" sz="quarter" idx="13"/>
          </p:nvPr>
        </p:nvSpPr>
        <p:spPr/>
        <p:txBody>
          <a:bodyPr/>
          <a:lstStyle/>
          <a:p>
            <a:fld id="{E02B7942-75AE-4553-A925-30E2368CB6FA}" type="slidenum">
              <a:rPr lang="en-US" smtClean="0"/>
              <a:pPr/>
              <a:t>15</a:t>
            </a:fld>
            <a:endParaRPr lang="en-US" dirty="0"/>
          </a:p>
        </p:txBody>
      </p:sp>
      <p:sp>
        <p:nvSpPr>
          <p:cNvPr id="11" name="Date Placeholder 10"/>
          <p:cNvSpPr>
            <a:spLocks noGrp="1"/>
          </p:cNvSpPr>
          <p:nvPr>
            <p:ph type="dt" idx="14"/>
          </p:nvPr>
        </p:nvSpPr>
        <p:spPr/>
        <p:txBody>
          <a:bodyPr/>
          <a:lstStyle/>
          <a:p>
            <a:fld id="{BCBCA14C-070B-D745-B714-950159EE4C81}" type="datetime1">
              <a:rPr lang="en-US" smtClean="0"/>
              <a:t>2/9/2022</a:t>
            </a:fld>
            <a:endParaRPr lang="en-US" dirty="0"/>
          </a:p>
        </p:txBody>
      </p:sp>
      <p:sp>
        <p:nvSpPr>
          <p:cNvPr id="12" name="Header Placeholder 11"/>
          <p:cNvSpPr>
            <a:spLocks noGrp="1"/>
          </p:cNvSpPr>
          <p:nvPr>
            <p:ph type="hdr" sz="quarter" idx="15"/>
          </p:nvPr>
        </p:nvSpPr>
        <p:spPr/>
        <p:txBody>
          <a:bodyPr/>
          <a:lstStyle/>
          <a:p>
            <a:r>
              <a:rPr lang="en-US" dirty="0"/>
              <a:t>CISSP Domain 3 Prep</a:t>
            </a:r>
          </a:p>
        </p:txBody>
      </p:sp>
      <p:sp>
        <p:nvSpPr>
          <p:cNvPr id="17" name="Slide Image Placeholder 16"/>
          <p:cNvSpPr>
            <a:spLocks noGrp="1" noRot="1" noChangeAspect="1"/>
          </p:cNvSpPr>
          <p:nvPr>
            <p:ph type="sldImg"/>
          </p:nvPr>
        </p:nvSpPr>
        <p:spPr/>
      </p:sp>
    </p:spTree>
    <p:extLst>
      <p:ext uri="{BB962C8B-B14F-4D97-AF65-F5344CB8AC3E}">
        <p14:creationId xmlns:p14="http://schemas.microsoft.com/office/powerpoint/2010/main" val="193976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890A93AF-A1DD-4020-80D6-57E31CBAE2DF}" type="slidenum">
              <a:rPr lang="en-GB">
                <a:solidFill>
                  <a:srgbClr val="000000"/>
                </a:solidFill>
                <a:latin typeface="Times New Roman" pitchFamily="16" charset="0"/>
              </a:rPr>
              <a:pPr eaLnBrk="1"/>
              <a:t>24</a:t>
            </a:fld>
            <a:endParaRPr lang="en-GB">
              <a:solidFill>
                <a:srgbClr val="000000"/>
              </a:solidFill>
              <a:latin typeface="Times New Roman" pitchFamily="16" charset="0"/>
            </a:endParaRPr>
          </a:p>
        </p:txBody>
      </p:sp>
      <p:sp>
        <p:nvSpPr>
          <p:cNvPr id="6553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554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9237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D. Understand security capabilities of information systems (e.g., memory protection, virtualization, trusted platform module, interfaces, fault tolerance)</a:t>
            </a:r>
          </a:p>
          <a:p>
            <a:endParaRPr lang="en-US" dirty="0"/>
          </a:p>
          <a:p>
            <a:endParaRPr lang="en-US" dirty="0"/>
          </a:p>
          <a:p>
            <a:r>
              <a:rPr lang="en-US" b="1" dirty="0"/>
              <a:t>DEFINITIONS:</a:t>
            </a:r>
            <a:endParaRPr lang="en-US" dirty="0"/>
          </a:p>
          <a:p>
            <a:r>
              <a:rPr lang="en-US" u="sng" dirty="0"/>
              <a:t>Memory Protection</a:t>
            </a:r>
            <a:r>
              <a:rPr lang="en-US" u="none" dirty="0"/>
              <a:t>.  A technique that prohibits one program in memory from accidentally clobbering another active program in memory. Using various methods, a protective boundary is created around the program, and instructions within the program are prohibited from referencing data outside of that boundary.</a:t>
            </a:r>
            <a:r>
              <a:rPr lang="en-US" u="none" baseline="0" dirty="0"/>
              <a:t> </a:t>
            </a:r>
            <a:r>
              <a:rPr lang="en-US" u="none" dirty="0"/>
              <a:t>[102]</a:t>
            </a:r>
            <a:br>
              <a:rPr lang="en-US" u="none" dirty="0"/>
            </a:br>
            <a:endParaRPr lang="en-US" u="none" dirty="0"/>
          </a:p>
          <a:p>
            <a:r>
              <a:rPr lang="en-US" u="sng" dirty="0">
                <a:solidFill>
                  <a:srgbClr val="CF1CDF"/>
                </a:solidFill>
              </a:rPr>
              <a:t>Processor State</a:t>
            </a:r>
            <a:r>
              <a:rPr lang="en-US" dirty="0">
                <a:solidFill>
                  <a:srgbClr val="CF1CDF"/>
                </a:solidFill>
              </a:rPr>
              <a:t>. (Need to find a good definition)</a:t>
            </a:r>
          </a:p>
          <a:p>
            <a:endParaRPr lang="en-US" dirty="0"/>
          </a:p>
          <a:p>
            <a:r>
              <a:rPr lang="en-US" u="sng" dirty="0"/>
              <a:t>Layering</a:t>
            </a:r>
            <a:r>
              <a:rPr lang="en-US" dirty="0"/>
              <a:t>. </a:t>
            </a:r>
            <a:r>
              <a:rPr lang="en-US" dirty="0">
                <a:solidFill>
                  <a:srgbClr val="CF1CDF"/>
                </a:solidFill>
              </a:rPr>
              <a:t>The</a:t>
            </a:r>
            <a:r>
              <a:rPr lang="en-US" baseline="0" dirty="0">
                <a:solidFill>
                  <a:srgbClr val="CF1CDF"/>
                </a:solidFill>
              </a:rPr>
              <a:t> organization of programing into separate functional components that interact in some sequential and hierarchical way with each layer usually having an interface only to the layer above it and the layer below it. [104]</a:t>
            </a:r>
            <a:endParaRPr lang="en-US" dirty="0">
              <a:solidFill>
                <a:srgbClr val="CF1CDF"/>
              </a:solidFill>
            </a:endParaRPr>
          </a:p>
          <a:p>
            <a:endParaRPr lang="en-US" dirty="0"/>
          </a:p>
          <a:p>
            <a:r>
              <a:rPr lang="en-US" u="sng" dirty="0"/>
              <a:t>Process Isolation</a:t>
            </a:r>
            <a:r>
              <a:rPr lang="en-US" dirty="0"/>
              <a:t>. Protection mechanism provided by the operating systems that can be implemented as encapsulation, time multiplexing of shared resources, naming distinctions, and virtual memory swapping. [500]</a:t>
            </a:r>
          </a:p>
          <a:p>
            <a:endParaRPr lang="en-US" dirty="0"/>
          </a:p>
          <a:p>
            <a:r>
              <a:rPr lang="en-US" u="sng" dirty="0"/>
              <a:t>Data Hiding</a:t>
            </a:r>
            <a:r>
              <a:rPr lang="en-US" dirty="0"/>
              <a:t>.  Use of segregation in design decisions to protect software components from negatively interacting with each other.  Commonly enforced through strict interfaces. [500]</a:t>
            </a:r>
            <a:endParaRPr lang="en-US" u="none" dirty="0"/>
          </a:p>
        </p:txBody>
      </p:sp>
      <p:sp>
        <p:nvSpPr>
          <p:cNvPr id="10" name="Slide Number Placeholder 9"/>
          <p:cNvSpPr>
            <a:spLocks noGrp="1"/>
          </p:cNvSpPr>
          <p:nvPr>
            <p:ph type="sldNum" sz="quarter" idx="13"/>
          </p:nvPr>
        </p:nvSpPr>
        <p:spPr/>
        <p:txBody>
          <a:bodyPr/>
          <a:lstStyle/>
          <a:p>
            <a:fld id="{E02B7942-75AE-4553-A925-30E2368CB6FA}" type="slidenum">
              <a:rPr lang="en-US" smtClean="0"/>
              <a:pPr/>
              <a:t>30</a:t>
            </a:fld>
            <a:endParaRPr lang="en-US" dirty="0"/>
          </a:p>
        </p:txBody>
      </p:sp>
      <p:sp>
        <p:nvSpPr>
          <p:cNvPr id="11" name="Date Placeholder 10"/>
          <p:cNvSpPr>
            <a:spLocks noGrp="1"/>
          </p:cNvSpPr>
          <p:nvPr>
            <p:ph type="dt" idx="14"/>
          </p:nvPr>
        </p:nvSpPr>
        <p:spPr/>
        <p:txBody>
          <a:bodyPr/>
          <a:lstStyle/>
          <a:p>
            <a:fld id="{62D358C5-E3FB-A74A-A527-FC1CE2D627F1}" type="datetime1">
              <a:rPr lang="en-US" smtClean="0"/>
              <a:t>2/9/2022</a:t>
            </a:fld>
            <a:endParaRPr lang="en-US" dirty="0"/>
          </a:p>
        </p:txBody>
      </p:sp>
      <p:sp>
        <p:nvSpPr>
          <p:cNvPr id="12" name="Header Placeholder 11"/>
          <p:cNvSpPr>
            <a:spLocks noGrp="1"/>
          </p:cNvSpPr>
          <p:nvPr>
            <p:ph type="hdr" sz="quarter" idx="15"/>
          </p:nvPr>
        </p:nvSpPr>
        <p:spPr/>
        <p:txBody>
          <a:bodyPr/>
          <a:lstStyle/>
          <a:p>
            <a:r>
              <a:rPr lang="en-US" dirty="0"/>
              <a:t>CISSP Domain 3 Prep</a:t>
            </a:r>
          </a:p>
        </p:txBody>
      </p:sp>
      <p:sp>
        <p:nvSpPr>
          <p:cNvPr id="17" name="Slide Image Placeholder 16"/>
          <p:cNvSpPr>
            <a:spLocks noGrp="1" noRot="1" noChangeAspect="1"/>
          </p:cNvSpPr>
          <p:nvPr>
            <p:ph type="sldImg"/>
          </p:nvPr>
        </p:nvSpPr>
        <p:spPr/>
      </p:sp>
    </p:spTree>
    <p:extLst>
      <p:ext uri="{BB962C8B-B14F-4D97-AF65-F5344CB8AC3E}">
        <p14:creationId xmlns:p14="http://schemas.microsoft.com/office/powerpoint/2010/main" val="169906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D. Understand security capabilities of information systems (e.g., memory protection, virtualization, trusted platform module, interfaces, fault tolerance)</a:t>
            </a:r>
          </a:p>
          <a:p>
            <a:endParaRPr lang="en-US" dirty="0"/>
          </a:p>
          <a:p>
            <a:endParaRPr lang="en-US" dirty="0"/>
          </a:p>
          <a:p>
            <a:r>
              <a:rPr lang="en-US" b="1" dirty="0"/>
              <a:t>DEFINITIONS:</a:t>
            </a:r>
            <a:endParaRPr lang="en-US" dirty="0"/>
          </a:p>
          <a:p>
            <a:r>
              <a:rPr lang="en-US" u="sng" dirty="0"/>
              <a:t>Memory Protection</a:t>
            </a:r>
            <a:r>
              <a:rPr lang="en-US" u="none" dirty="0"/>
              <a:t>.  A technique that prohibits one program in memory from accidentally clobbering another active program in memory. Using various methods, a protective boundary is created around the program, and instructions within the program are prohibited from referencing data outside of that boundary.</a:t>
            </a:r>
            <a:r>
              <a:rPr lang="en-US" u="none" baseline="0" dirty="0"/>
              <a:t> </a:t>
            </a:r>
            <a:r>
              <a:rPr lang="en-US" u="none" dirty="0"/>
              <a:t>[102]</a:t>
            </a:r>
            <a:br>
              <a:rPr lang="en-US" u="none" dirty="0"/>
            </a:br>
            <a:endParaRPr lang="en-US" u="none" dirty="0"/>
          </a:p>
          <a:p>
            <a:r>
              <a:rPr lang="en-US" u="sng" dirty="0">
                <a:solidFill>
                  <a:srgbClr val="CF1CDF"/>
                </a:solidFill>
              </a:rPr>
              <a:t>Processor State</a:t>
            </a:r>
            <a:r>
              <a:rPr lang="en-US" dirty="0">
                <a:solidFill>
                  <a:srgbClr val="CF1CDF"/>
                </a:solidFill>
              </a:rPr>
              <a:t>. (Need to find a good definition)</a:t>
            </a:r>
          </a:p>
          <a:p>
            <a:endParaRPr lang="en-US" dirty="0"/>
          </a:p>
          <a:p>
            <a:r>
              <a:rPr lang="en-US" u="sng" dirty="0"/>
              <a:t>Layering</a:t>
            </a:r>
            <a:r>
              <a:rPr lang="en-US" dirty="0"/>
              <a:t>. </a:t>
            </a:r>
            <a:r>
              <a:rPr lang="en-US" dirty="0">
                <a:solidFill>
                  <a:srgbClr val="CF1CDF"/>
                </a:solidFill>
              </a:rPr>
              <a:t>The</a:t>
            </a:r>
            <a:r>
              <a:rPr lang="en-US" baseline="0" dirty="0">
                <a:solidFill>
                  <a:srgbClr val="CF1CDF"/>
                </a:solidFill>
              </a:rPr>
              <a:t> organization of programing into separate functional components that interact in some sequential and hierarchical way with each layer usually having an interface only to the layer above it and the layer below it. [104]</a:t>
            </a:r>
            <a:endParaRPr lang="en-US" dirty="0">
              <a:solidFill>
                <a:srgbClr val="CF1CDF"/>
              </a:solidFill>
            </a:endParaRPr>
          </a:p>
          <a:p>
            <a:endParaRPr lang="en-US" dirty="0"/>
          </a:p>
          <a:p>
            <a:r>
              <a:rPr lang="en-US" u="sng" dirty="0"/>
              <a:t>Process Isolation</a:t>
            </a:r>
            <a:r>
              <a:rPr lang="en-US" dirty="0"/>
              <a:t>. Protection mechanism provided by the operating systems that can be implemented as encapsulation, time multiplexing of shared resources, naming distinctions, and virtual memory swapping. [500]</a:t>
            </a:r>
          </a:p>
          <a:p>
            <a:endParaRPr lang="en-US" dirty="0"/>
          </a:p>
          <a:p>
            <a:r>
              <a:rPr lang="en-US" u="sng" dirty="0"/>
              <a:t>Data Hiding</a:t>
            </a:r>
            <a:r>
              <a:rPr lang="en-US" dirty="0"/>
              <a:t>.  Use of segregation in design decisions to protect software components from negatively interacting with each other.  Commonly enforced through strict interfaces. [500]</a:t>
            </a:r>
            <a:endParaRPr lang="en-US" u="none" dirty="0"/>
          </a:p>
        </p:txBody>
      </p:sp>
      <p:sp>
        <p:nvSpPr>
          <p:cNvPr id="10" name="Slide Number Placeholder 9"/>
          <p:cNvSpPr>
            <a:spLocks noGrp="1"/>
          </p:cNvSpPr>
          <p:nvPr>
            <p:ph type="sldNum" sz="quarter" idx="13"/>
          </p:nvPr>
        </p:nvSpPr>
        <p:spPr/>
        <p:txBody>
          <a:bodyPr/>
          <a:lstStyle/>
          <a:p>
            <a:fld id="{E02B7942-75AE-4553-A925-30E2368CB6FA}" type="slidenum">
              <a:rPr lang="en-US" smtClean="0"/>
              <a:pPr/>
              <a:t>31</a:t>
            </a:fld>
            <a:endParaRPr lang="en-US" dirty="0"/>
          </a:p>
        </p:txBody>
      </p:sp>
      <p:sp>
        <p:nvSpPr>
          <p:cNvPr id="11" name="Date Placeholder 10"/>
          <p:cNvSpPr>
            <a:spLocks noGrp="1"/>
          </p:cNvSpPr>
          <p:nvPr>
            <p:ph type="dt" idx="14"/>
          </p:nvPr>
        </p:nvSpPr>
        <p:spPr/>
        <p:txBody>
          <a:bodyPr/>
          <a:lstStyle/>
          <a:p>
            <a:fld id="{62D358C5-E3FB-A74A-A527-FC1CE2D627F1}" type="datetime1">
              <a:rPr lang="en-US" smtClean="0"/>
              <a:t>2/9/2022</a:t>
            </a:fld>
            <a:endParaRPr lang="en-US" dirty="0"/>
          </a:p>
        </p:txBody>
      </p:sp>
      <p:sp>
        <p:nvSpPr>
          <p:cNvPr id="12" name="Header Placeholder 11"/>
          <p:cNvSpPr>
            <a:spLocks noGrp="1"/>
          </p:cNvSpPr>
          <p:nvPr>
            <p:ph type="hdr" sz="quarter" idx="15"/>
          </p:nvPr>
        </p:nvSpPr>
        <p:spPr/>
        <p:txBody>
          <a:bodyPr/>
          <a:lstStyle/>
          <a:p>
            <a:r>
              <a:rPr lang="en-US" dirty="0"/>
              <a:t>CISSP Domain 3 Prep</a:t>
            </a:r>
          </a:p>
        </p:txBody>
      </p:sp>
      <p:sp>
        <p:nvSpPr>
          <p:cNvPr id="17" name="Slide Image Placeholder 16"/>
          <p:cNvSpPr>
            <a:spLocks noGrp="1" noRot="1" noChangeAspect="1"/>
          </p:cNvSpPr>
          <p:nvPr>
            <p:ph type="sldImg"/>
          </p:nvPr>
        </p:nvSpPr>
        <p:spPr/>
      </p:sp>
    </p:spTree>
    <p:extLst>
      <p:ext uri="{BB962C8B-B14F-4D97-AF65-F5344CB8AC3E}">
        <p14:creationId xmlns:p14="http://schemas.microsoft.com/office/powerpoint/2010/main" val="368386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8 or 13 Bits is not much (28 bits suck though)</a:t>
            </a:r>
          </a:p>
          <a:p>
            <a:r>
              <a:rPr lang="en-US" sz="1200" kern="1200" dirty="0">
                <a:solidFill>
                  <a:schemeClr val="tx1"/>
                </a:solidFill>
                <a:effectLst/>
                <a:latin typeface="+mn-lt"/>
                <a:ea typeface="+mn-ea"/>
                <a:cs typeface="+mn-cs"/>
              </a:rPr>
              <a:t>Use brute force … if feasible because: fork(2) keeps randomization demonstrated by </a:t>
            </a:r>
            <a:r>
              <a:rPr lang="en-US" sz="1200" kern="1200" dirty="0" err="1">
                <a:solidFill>
                  <a:schemeClr val="tx1"/>
                </a:solidFill>
                <a:effectLst/>
                <a:latin typeface="+mn-lt"/>
                <a:ea typeface="+mn-ea"/>
                <a:cs typeface="+mn-cs"/>
              </a:rPr>
              <a:t>Shacham</a:t>
            </a:r>
            <a:r>
              <a:rPr lang="en-US" sz="1200" kern="1200" dirty="0">
                <a:solidFill>
                  <a:schemeClr val="tx1"/>
                </a:solidFill>
                <a:effectLst/>
                <a:latin typeface="+mn-lt"/>
                <a:ea typeface="+mn-ea"/>
                <a:cs typeface="+mn-cs"/>
              </a:rPr>
              <a:t> et. al (2004) </a:t>
            </a:r>
          </a:p>
          <a:p>
            <a:r>
              <a:rPr lang="en-US" sz="1200" kern="1200" dirty="0" err="1">
                <a:solidFill>
                  <a:schemeClr val="tx1"/>
                </a:solidFill>
                <a:effectLst/>
                <a:latin typeface="+mn-lt"/>
                <a:ea typeface="+mn-ea"/>
                <a:cs typeface="+mn-cs"/>
              </a:rPr>
              <a:t>execve</a:t>
            </a:r>
            <a:r>
              <a:rPr lang="en-US" sz="1200" kern="1200" dirty="0">
                <a:solidFill>
                  <a:schemeClr val="tx1"/>
                </a:solidFill>
                <a:effectLst/>
                <a:latin typeface="+mn-lt"/>
                <a:ea typeface="+mn-ea"/>
                <a:cs typeface="+mn-cs"/>
              </a:rPr>
              <a:t>(3) and a randomization bug  more to it soon </a:t>
            </a:r>
          </a:p>
          <a:p>
            <a:r>
              <a:rPr lang="en-US" sz="1200" kern="1200" dirty="0">
                <a:solidFill>
                  <a:schemeClr val="tx1"/>
                </a:solidFill>
                <a:effectLst/>
                <a:latin typeface="+mn-lt"/>
                <a:ea typeface="+mn-ea"/>
                <a:cs typeface="+mn-cs"/>
              </a:rPr>
              <a:t>Information leaks / partial RIP overwrites  cf. </a:t>
            </a:r>
            <a:r>
              <a:rPr lang="en-US" sz="1200" kern="1200" dirty="0" err="1">
                <a:solidFill>
                  <a:schemeClr val="tx1"/>
                </a:solidFill>
                <a:effectLst/>
                <a:latin typeface="+mn-lt"/>
                <a:ea typeface="+mn-ea"/>
                <a:cs typeface="+mn-cs"/>
              </a:rPr>
              <a:t>Phrack</a:t>
            </a:r>
            <a:r>
              <a:rPr lang="en-US" sz="1200" kern="1200" dirty="0">
                <a:solidFill>
                  <a:schemeClr val="tx1"/>
                </a:solidFill>
                <a:effectLst/>
                <a:latin typeface="+mn-lt"/>
                <a:ea typeface="+mn-ea"/>
                <a:cs typeface="+mn-cs"/>
              </a:rPr>
              <a:t> #59,9 “Bypassing </a:t>
            </a:r>
            <a:r>
              <a:rPr lang="en-US" sz="1200" kern="1200" dirty="0" err="1">
                <a:solidFill>
                  <a:schemeClr val="tx1"/>
                </a:solidFill>
                <a:effectLst/>
                <a:latin typeface="+mn-lt"/>
                <a:ea typeface="+mn-ea"/>
                <a:cs typeface="+mn-cs"/>
              </a:rPr>
              <a:t>PaX</a:t>
            </a:r>
            <a:r>
              <a:rPr lang="en-US" sz="1200" kern="1200" dirty="0">
                <a:solidFill>
                  <a:schemeClr val="tx1"/>
                </a:solidFill>
                <a:effectLst/>
                <a:latin typeface="+mn-lt"/>
                <a:ea typeface="+mn-ea"/>
                <a:cs typeface="+mn-cs"/>
              </a:rPr>
              <a:t> ASLR protection” (2002) </a:t>
            </a:r>
          </a:p>
          <a:p>
            <a:r>
              <a:rPr lang="en-US" sz="1200" kern="1200" dirty="0">
                <a:solidFill>
                  <a:schemeClr val="tx1"/>
                </a:solidFill>
                <a:effectLst/>
                <a:latin typeface="+mn-lt"/>
                <a:ea typeface="+mn-ea"/>
                <a:cs typeface="+mn-cs"/>
              </a:rPr>
              <a:t>Use </a:t>
            </a:r>
            <a:r>
              <a:rPr lang="en-US" sz="1200" kern="1200" dirty="0" err="1">
                <a:solidFill>
                  <a:schemeClr val="tx1"/>
                </a:solidFill>
                <a:effectLst/>
                <a:latin typeface="+mn-lt"/>
                <a:ea typeface="+mn-ea"/>
                <a:cs typeface="+mn-cs"/>
              </a:rPr>
              <a:t>loooong</a:t>
            </a:r>
            <a:r>
              <a:rPr lang="en-US" sz="1200" kern="1200" dirty="0">
                <a:solidFill>
                  <a:schemeClr val="tx1"/>
                </a:solidFill>
                <a:effectLst/>
                <a:latin typeface="+mn-lt"/>
                <a:ea typeface="+mn-ea"/>
                <a:cs typeface="+mn-cs"/>
              </a:rPr>
              <a:t> NOPs / plant hundreds of Megabytes of shellcode (Heap-Spraying) </a:t>
            </a:r>
          </a:p>
          <a:p>
            <a:r>
              <a:rPr lang="en-US" sz="1200" kern="1200" dirty="0">
                <a:solidFill>
                  <a:schemeClr val="tx1"/>
                </a:solidFill>
                <a:effectLst/>
                <a:latin typeface="+mn-lt"/>
                <a:ea typeface="+mn-ea"/>
                <a:cs typeface="+mn-cs"/>
              </a:rPr>
              <a:t>won’t work in conjunction with NX</a:t>
            </a:r>
          </a:p>
          <a:p>
            <a:endParaRPr lang="en-US" dirty="0"/>
          </a:p>
        </p:txBody>
      </p:sp>
      <p:sp>
        <p:nvSpPr>
          <p:cNvPr id="4" name="Slide Number Placeholder 3"/>
          <p:cNvSpPr>
            <a:spLocks noGrp="1"/>
          </p:cNvSpPr>
          <p:nvPr>
            <p:ph type="sldNum" sz="quarter" idx="5"/>
          </p:nvPr>
        </p:nvSpPr>
        <p:spPr/>
        <p:txBody>
          <a:bodyPr/>
          <a:lstStyle/>
          <a:p>
            <a:fld id="{224FD1FD-5A66-4519-84B6-731B97E3F47B}" type="slidenum">
              <a:rPr lang="en-US" smtClean="0"/>
              <a:t>34</a:t>
            </a:fld>
            <a:endParaRPr lang="en-US"/>
          </a:p>
        </p:txBody>
      </p:sp>
    </p:spTree>
    <p:extLst>
      <p:ext uri="{BB962C8B-B14F-4D97-AF65-F5344CB8AC3E}">
        <p14:creationId xmlns:p14="http://schemas.microsoft.com/office/powerpoint/2010/main" val="30390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D. Understand security capabilities of information systems (e.g., memory protection, virtualization, trusted platform module, interfaces, fault tolerance)</a:t>
            </a:r>
          </a:p>
          <a:p>
            <a:endParaRPr lang="en-US" dirty="0"/>
          </a:p>
          <a:p>
            <a:endParaRPr lang="en-US" dirty="0"/>
          </a:p>
          <a:p>
            <a:r>
              <a:rPr lang="en-US" b="1" dirty="0"/>
              <a:t>DEFINITIONS:</a:t>
            </a:r>
            <a:endParaRPr lang="en-US" dirty="0"/>
          </a:p>
          <a:p>
            <a:r>
              <a:rPr lang="en-US" u="sng" dirty="0"/>
              <a:t>Memory Protection</a:t>
            </a:r>
            <a:r>
              <a:rPr lang="en-US" u="none" dirty="0"/>
              <a:t>.  A technique that prohibits one program in memory from accidentally clobbering another active program in memory. Using various methods, a protective boundary is created around the program, and instructions within the program are prohibited from referencing data outside of that boundary.</a:t>
            </a:r>
            <a:r>
              <a:rPr lang="en-US" u="none" baseline="0" dirty="0"/>
              <a:t> </a:t>
            </a:r>
            <a:r>
              <a:rPr lang="en-US" u="none" dirty="0"/>
              <a:t>[102]</a:t>
            </a:r>
            <a:br>
              <a:rPr lang="en-US" u="none" dirty="0"/>
            </a:br>
            <a:endParaRPr lang="en-US" u="none" dirty="0"/>
          </a:p>
          <a:p>
            <a:r>
              <a:rPr lang="en-US" u="sng" dirty="0">
                <a:solidFill>
                  <a:srgbClr val="CF1CDF"/>
                </a:solidFill>
              </a:rPr>
              <a:t>Processor State</a:t>
            </a:r>
            <a:r>
              <a:rPr lang="en-US" dirty="0">
                <a:solidFill>
                  <a:srgbClr val="CF1CDF"/>
                </a:solidFill>
              </a:rPr>
              <a:t>. (Need to find a good definition)</a:t>
            </a:r>
          </a:p>
          <a:p>
            <a:endParaRPr lang="en-US" dirty="0"/>
          </a:p>
          <a:p>
            <a:r>
              <a:rPr lang="en-US" u="sng" dirty="0"/>
              <a:t>Layering</a:t>
            </a:r>
            <a:r>
              <a:rPr lang="en-US" dirty="0"/>
              <a:t>. </a:t>
            </a:r>
            <a:r>
              <a:rPr lang="en-US" dirty="0">
                <a:solidFill>
                  <a:srgbClr val="CF1CDF"/>
                </a:solidFill>
              </a:rPr>
              <a:t>The</a:t>
            </a:r>
            <a:r>
              <a:rPr lang="en-US" baseline="0" dirty="0">
                <a:solidFill>
                  <a:srgbClr val="CF1CDF"/>
                </a:solidFill>
              </a:rPr>
              <a:t> organization of programing into separate functional components that interact in some sequential and hierarchical way with each layer usually having an interface only to the layer above it and the layer below it. [104]</a:t>
            </a:r>
            <a:endParaRPr lang="en-US" dirty="0">
              <a:solidFill>
                <a:srgbClr val="CF1CDF"/>
              </a:solidFill>
            </a:endParaRPr>
          </a:p>
          <a:p>
            <a:endParaRPr lang="en-US" dirty="0"/>
          </a:p>
          <a:p>
            <a:r>
              <a:rPr lang="en-US" u="sng" dirty="0"/>
              <a:t>Process Isolation</a:t>
            </a:r>
            <a:r>
              <a:rPr lang="en-US" dirty="0"/>
              <a:t>. Protection mechanism provided by the operating systems that can be implemented as encapsulation, time multiplexing of shared resources, naming distinctions, and virtual memory swapping. [500]</a:t>
            </a:r>
          </a:p>
          <a:p>
            <a:endParaRPr lang="en-US" dirty="0"/>
          </a:p>
          <a:p>
            <a:r>
              <a:rPr lang="en-US" u="sng" dirty="0"/>
              <a:t>Data Hiding</a:t>
            </a:r>
            <a:r>
              <a:rPr lang="en-US" dirty="0"/>
              <a:t>.  Use of segregation in design decisions to protect software components from negatively interacting with each other.  Commonly enforced through strict interfaces. [500]</a:t>
            </a:r>
            <a:endParaRPr lang="en-US" u="none" dirty="0"/>
          </a:p>
        </p:txBody>
      </p:sp>
      <p:sp>
        <p:nvSpPr>
          <p:cNvPr id="10" name="Slide Number Placeholder 9"/>
          <p:cNvSpPr>
            <a:spLocks noGrp="1"/>
          </p:cNvSpPr>
          <p:nvPr>
            <p:ph type="sldNum" sz="quarter" idx="13"/>
          </p:nvPr>
        </p:nvSpPr>
        <p:spPr/>
        <p:txBody>
          <a:bodyPr/>
          <a:lstStyle/>
          <a:p>
            <a:fld id="{E02B7942-75AE-4553-A925-30E2368CB6FA}" type="slidenum">
              <a:rPr lang="en-US" smtClean="0"/>
              <a:pPr/>
              <a:t>35</a:t>
            </a:fld>
            <a:endParaRPr lang="en-US" dirty="0"/>
          </a:p>
        </p:txBody>
      </p:sp>
      <p:sp>
        <p:nvSpPr>
          <p:cNvPr id="11" name="Date Placeholder 10"/>
          <p:cNvSpPr>
            <a:spLocks noGrp="1"/>
          </p:cNvSpPr>
          <p:nvPr>
            <p:ph type="dt" idx="14"/>
          </p:nvPr>
        </p:nvSpPr>
        <p:spPr/>
        <p:txBody>
          <a:bodyPr/>
          <a:lstStyle/>
          <a:p>
            <a:fld id="{62D358C5-E3FB-A74A-A527-FC1CE2D627F1}" type="datetime1">
              <a:rPr lang="en-US" smtClean="0"/>
              <a:t>2/9/2022</a:t>
            </a:fld>
            <a:endParaRPr lang="en-US" dirty="0"/>
          </a:p>
        </p:txBody>
      </p:sp>
      <p:sp>
        <p:nvSpPr>
          <p:cNvPr id="12" name="Header Placeholder 11"/>
          <p:cNvSpPr>
            <a:spLocks noGrp="1"/>
          </p:cNvSpPr>
          <p:nvPr>
            <p:ph type="hdr" sz="quarter" idx="15"/>
          </p:nvPr>
        </p:nvSpPr>
        <p:spPr/>
        <p:txBody>
          <a:bodyPr/>
          <a:lstStyle/>
          <a:p>
            <a:r>
              <a:rPr lang="en-US" dirty="0"/>
              <a:t>CISSP Domain 3 Prep</a:t>
            </a:r>
          </a:p>
        </p:txBody>
      </p:sp>
      <p:sp>
        <p:nvSpPr>
          <p:cNvPr id="17" name="Slide Image Placeholder 16"/>
          <p:cNvSpPr>
            <a:spLocks noGrp="1" noRot="1" noChangeAspect="1"/>
          </p:cNvSpPr>
          <p:nvPr>
            <p:ph type="sldImg"/>
          </p:nvPr>
        </p:nvSpPr>
        <p:spPr/>
      </p:sp>
    </p:spTree>
    <p:extLst>
      <p:ext uri="{BB962C8B-B14F-4D97-AF65-F5344CB8AC3E}">
        <p14:creationId xmlns:p14="http://schemas.microsoft.com/office/powerpoint/2010/main" val="783905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D. Understand security capabilities of information systems (e.g., memory protection, virtualization, trusted platform module, interfaces, fault tolerance)</a:t>
            </a:r>
          </a:p>
          <a:p>
            <a:endParaRPr lang="en-US" dirty="0"/>
          </a:p>
          <a:p>
            <a:endParaRPr lang="en-US" dirty="0"/>
          </a:p>
          <a:p>
            <a:r>
              <a:rPr lang="en-US" b="1" dirty="0"/>
              <a:t>DEFINITIONS:</a:t>
            </a:r>
            <a:endParaRPr lang="en-US" dirty="0"/>
          </a:p>
          <a:p>
            <a:r>
              <a:rPr lang="en-US" u="sng" dirty="0"/>
              <a:t>Memory Protection</a:t>
            </a:r>
            <a:r>
              <a:rPr lang="en-US" u="none" dirty="0"/>
              <a:t>.  A technique that prohibits one program in memory from accidentally clobbering another active program in memory. Using various methods, a protective boundary is created around the program, and instructions within the program are prohibited from referencing data outside of that boundary.</a:t>
            </a:r>
            <a:r>
              <a:rPr lang="en-US" u="none" baseline="0" dirty="0"/>
              <a:t> </a:t>
            </a:r>
            <a:r>
              <a:rPr lang="en-US" u="none" dirty="0"/>
              <a:t>[102]</a:t>
            </a:r>
            <a:br>
              <a:rPr lang="en-US" u="none" dirty="0"/>
            </a:br>
            <a:endParaRPr lang="en-US" u="none" dirty="0"/>
          </a:p>
          <a:p>
            <a:r>
              <a:rPr lang="en-US" u="sng" dirty="0">
                <a:solidFill>
                  <a:srgbClr val="CF1CDF"/>
                </a:solidFill>
              </a:rPr>
              <a:t>Processor State</a:t>
            </a:r>
            <a:r>
              <a:rPr lang="en-US" dirty="0">
                <a:solidFill>
                  <a:srgbClr val="CF1CDF"/>
                </a:solidFill>
              </a:rPr>
              <a:t>. (Need to find a good definition)</a:t>
            </a:r>
          </a:p>
          <a:p>
            <a:endParaRPr lang="en-US" dirty="0"/>
          </a:p>
          <a:p>
            <a:r>
              <a:rPr lang="en-US" u="sng" dirty="0"/>
              <a:t>Layering</a:t>
            </a:r>
            <a:r>
              <a:rPr lang="en-US" dirty="0"/>
              <a:t>. </a:t>
            </a:r>
            <a:r>
              <a:rPr lang="en-US" dirty="0">
                <a:solidFill>
                  <a:srgbClr val="CF1CDF"/>
                </a:solidFill>
              </a:rPr>
              <a:t>The</a:t>
            </a:r>
            <a:r>
              <a:rPr lang="en-US" baseline="0" dirty="0">
                <a:solidFill>
                  <a:srgbClr val="CF1CDF"/>
                </a:solidFill>
              </a:rPr>
              <a:t> organization of programing into separate functional components that interact in some sequential and hierarchical way with each layer usually having an interface only to the layer above it and the layer below it. [104]</a:t>
            </a:r>
            <a:endParaRPr lang="en-US" dirty="0">
              <a:solidFill>
                <a:srgbClr val="CF1CDF"/>
              </a:solidFill>
            </a:endParaRPr>
          </a:p>
          <a:p>
            <a:endParaRPr lang="en-US" dirty="0"/>
          </a:p>
          <a:p>
            <a:r>
              <a:rPr lang="en-US" u="sng" dirty="0"/>
              <a:t>Process Isolation</a:t>
            </a:r>
            <a:r>
              <a:rPr lang="en-US" dirty="0"/>
              <a:t>. Protection mechanism provided by the operating systems that can be implemented as encapsulation, time multiplexing of shared resources, naming distinctions, and virtual memory swapping. [500]</a:t>
            </a:r>
          </a:p>
          <a:p>
            <a:endParaRPr lang="en-US" dirty="0"/>
          </a:p>
          <a:p>
            <a:r>
              <a:rPr lang="en-US" u="sng" dirty="0"/>
              <a:t>Data Hiding</a:t>
            </a:r>
            <a:r>
              <a:rPr lang="en-US" dirty="0"/>
              <a:t>.  Use of segregation in design decisions to protect software components from negatively interacting with each other.  Commonly enforced through strict interfaces. [500]</a:t>
            </a:r>
            <a:endParaRPr lang="en-US" u="none" dirty="0"/>
          </a:p>
        </p:txBody>
      </p:sp>
      <p:sp>
        <p:nvSpPr>
          <p:cNvPr id="10" name="Slide Number Placeholder 9"/>
          <p:cNvSpPr>
            <a:spLocks noGrp="1"/>
          </p:cNvSpPr>
          <p:nvPr>
            <p:ph type="sldNum" sz="quarter" idx="13"/>
          </p:nvPr>
        </p:nvSpPr>
        <p:spPr/>
        <p:txBody>
          <a:bodyPr/>
          <a:lstStyle/>
          <a:p>
            <a:fld id="{E02B7942-75AE-4553-A925-30E2368CB6FA}" type="slidenum">
              <a:rPr lang="en-US" smtClean="0"/>
              <a:pPr/>
              <a:t>36</a:t>
            </a:fld>
            <a:endParaRPr lang="en-US" dirty="0"/>
          </a:p>
        </p:txBody>
      </p:sp>
      <p:sp>
        <p:nvSpPr>
          <p:cNvPr id="11" name="Date Placeholder 10"/>
          <p:cNvSpPr>
            <a:spLocks noGrp="1"/>
          </p:cNvSpPr>
          <p:nvPr>
            <p:ph type="dt" idx="14"/>
          </p:nvPr>
        </p:nvSpPr>
        <p:spPr/>
        <p:txBody>
          <a:bodyPr/>
          <a:lstStyle/>
          <a:p>
            <a:fld id="{62D358C5-E3FB-A74A-A527-FC1CE2D627F1}" type="datetime1">
              <a:rPr lang="en-US" smtClean="0"/>
              <a:t>2/9/2022</a:t>
            </a:fld>
            <a:endParaRPr lang="en-US" dirty="0"/>
          </a:p>
        </p:txBody>
      </p:sp>
      <p:sp>
        <p:nvSpPr>
          <p:cNvPr id="12" name="Header Placeholder 11"/>
          <p:cNvSpPr>
            <a:spLocks noGrp="1"/>
          </p:cNvSpPr>
          <p:nvPr>
            <p:ph type="hdr" sz="quarter" idx="15"/>
          </p:nvPr>
        </p:nvSpPr>
        <p:spPr/>
        <p:txBody>
          <a:bodyPr/>
          <a:lstStyle/>
          <a:p>
            <a:r>
              <a:rPr lang="en-US" dirty="0"/>
              <a:t>CISSP Domain 3 Prep</a:t>
            </a:r>
          </a:p>
        </p:txBody>
      </p:sp>
      <p:sp>
        <p:nvSpPr>
          <p:cNvPr id="17" name="Slide Image Placeholder 16"/>
          <p:cNvSpPr>
            <a:spLocks noGrp="1" noRot="1" noChangeAspect="1"/>
          </p:cNvSpPr>
          <p:nvPr>
            <p:ph type="sldImg"/>
          </p:nvPr>
        </p:nvSpPr>
        <p:spPr/>
      </p:sp>
    </p:spTree>
    <p:extLst>
      <p:ext uri="{BB962C8B-B14F-4D97-AF65-F5344CB8AC3E}">
        <p14:creationId xmlns:p14="http://schemas.microsoft.com/office/powerpoint/2010/main" val="2968418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Slide - 1 Col">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892799" y="6505046"/>
            <a:ext cx="2895600" cy="246221"/>
          </a:xfrm>
          <a:prstGeom prst="rect">
            <a:avLst/>
          </a:prstGeom>
        </p:spPr>
        <p:txBody>
          <a:bodyPr/>
          <a:lstStyle>
            <a:lvl1pPr algn="r">
              <a:defRPr sz="1200" b="1">
                <a:solidFill>
                  <a:srgbClr val="FFFFFF"/>
                </a:solidFill>
              </a:defRPr>
            </a:lvl1pPr>
          </a:lstStyle>
          <a:p>
            <a:pPr defTabSz="457200"/>
            <a:r>
              <a:rPr lang="en-US"/>
              <a:t>PRESENTATION TITLE</a:t>
            </a:r>
            <a:endParaRPr lang="en-US" dirty="0"/>
          </a:p>
        </p:txBody>
      </p:sp>
      <p:sp>
        <p:nvSpPr>
          <p:cNvPr id="6" name="Slide Number Placeholder 5"/>
          <p:cNvSpPr>
            <a:spLocks noGrp="1"/>
          </p:cNvSpPr>
          <p:nvPr>
            <p:ph type="sldNum" sz="quarter" idx="12"/>
          </p:nvPr>
        </p:nvSpPr>
        <p:spPr>
          <a:xfrm>
            <a:off x="8686801" y="6505046"/>
            <a:ext cx="372531" cy="246221"/>
          </a:xfrm>
          <a:prstGeom prst="rect">
            <a:avLst/>
          </a:prstGeom>
        </p:spPr>
        <p:txBody>
          <a:bodyPr/>
          <a:lstStyle>
            <a:lvl1pPr>
              <a:defRPr sz="1200" b="1">
                <a:solidFill>
                  <a:srgbClr val="F3B329"/>
                </a:solidFill>
                <a:latin typeface="+mn-lt"/>
              </a:defRPr>
            </a:lvl1pPr>
          </a:lstStyle>
          <a:p>
            <a:pPr defTabSz="457200"/>
            <a:fld id="{F0E313D9-E573-5747-B7EA-62F4243B84E7}" type="slidenum">
              <a:rPr lang="en-US" smtClean="0"/>
              <a:pPr defTabSz="457200"/>
              <a:t>‹#›</a:t>
            </a:fld>
            <a:endParaRPr lang="en-US" dirty="0"/>
          </a:p>
        </p:txBody>
      </p:sp>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2" name="Content Placeholder 11"/>
          <p:cNvSpPr>
            <a:spLocks noGrp="1"/>
          </p:cNvSpPr>
          <p:nvPr>
            <p:ph sz="quarter" idx="13"/>
          </p:nvPr>
        </p:nvSpPr>
        <p:spPr>
          <a:xfrm>
            <a:off x="457200" y="2665918"/>
            <a:ext cx="789940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p:cNvSpPr>
            <a:spLocks noGrp="1"/>
          </p:cNvSpPr>
          <p:nvPr>
            <p:ph sz="quarter" idx="14" hasCustomPrompt="1"/>
          </p:nvPr>
        </p:nvSpPr>
        <p:spPr>
          <a:xfrm>
            <a:off x="457200" y="892729"/>
            <a:ext cx="7899400" cy="338554"/>
          </a:xfrm>
        </p:spPr>
        <p:txBody>
          <a:bodyPr>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Tree>
    <p:extLst>
      <p:ext uri="{BB962C8B-B14F-4D97-AF65-F5344CB8AC3E}">
        <p14:creationId xmlns:p14="http://schemas.microsoft.com/office/powerpoint/2010/main" val="345496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3828"/>
            <a:ext cx="7772400" cy="523220"/>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3A7F217E-F31F-4E1B-9C73-28A6B1E26686}" type="datetimeFigureOut">
              <a:rPr lang="en-US" smtClean="0"/>
              <a:t>2/9/2022</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6E053E3D-2CDF-43E2-A088-E48645FB22C5}" type="slidenum">
              <a:rPr lang="en-US" smtClean="0"/>
              <a:t>‹#›</a:t>
            </a:fld>
            <a:endParaRPr lang="en-US"/>
          </a:p>
        </p:txBody>
      </p:sp>
    </p:spTree>
    <p:extLst>
      <p:ext uri="{BB962C8B-B14F-4D97-AF65-F5344CB8AC3E}">
        <p14:creationId xmlns:p14="http://schemas.microsoft.com/office/powerpoint/2010/main" val="3610018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62050" y="6243638"/>
            <a:ext cx="1905000" cy="45720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657600" y="6243638"/>
            <a:ext cx="2895600" cy="45720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7042150" y="6243638"/>
            <a:ext cx="1905000" cy="457200"/>
          </a:xfrm>
          <a:prstGeom prst="rect">
            <a:avLst/>
          </a:prstGeom>
        </p:spPr>
        <p:txBody>
          <a:bodyPr/>
          <a:lstStyle>
            <a:lvl1pPr>
              <a:defRPr/>
            </a:lvl1pPr>
          </a:lstStyle>
          <a:p>
            <a:fld id="{FCCF7B2C-A6FB-4D31-8AA8-A8D4ACFB4C3B}" type="slidenum">
              <a:rPr lang="en-US"/>
              <a:pPr/>
              <a:t>‹#›</a:t>
            </a:fld>
            <a:endParaRPr lang="en-US"/>
          </a:p>
        </p:txBody>
      </p:sp>
    </p:spTree>
    <p:extLst>
      <p:ext uri="{BB962C8B-B14F-4D97-AF65-F5344CB8AC3E}">
        <p14:creationId xmlns:p14="http://schemas.microsoft.com/office/powerpoint/2010/main" val="1504931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5"/>
            <a:ext cx="4936744" cy="1470025"/>
          </a:xfrm>
        </p:spPr>
        <p:txBody>
          <a:bodyPr anchor="t" anchorCtr="0">
            <a:noAutofit/>
          </a:bodyPr>
          <a:lstStyle>
            <a:lvl1pPr algn="r">
              <a:defRPr sz="3600" baseline="0">
                <a:solidFill>
                  <a:schemeClr val="bg1"/>
                </a:solidFill>
                <a:latin typeface="Gotham-Book"/>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200" cap="all" baseline="0">
                <a:solidFill>
                  <a:schemeClr val="tx1">
                    <a:lumMod val="65000"/>
                    <a:lumOff val="35000"/>
                  </a:schemeClr>
                </a:solidFill>
                <a:latin typeface="Gotham-Medium"/>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Name of presenter</a:t>
            </a:r>
            <a:endParaRPr lang="en-US" dirty="0"/>
          </a:p>
        </p:txBody>
      </p:sp>
      <p:sp>
        <p:nvSpPr>
          <p:cNvPr id="4" name="Date Placeholder 3"/>
          <p:cNvSpPr>
            <a:spLocks noGrp="1"/>
          </p:cNvSpPr>
          <p:nvPr>
            <p:ph type="dt" sz="half" idx="10"/>
          </p:nvPr>
        </p:nvSpPr>
        <p:spPr/>
        <p:txBody>
          <a:bodyPr/>
          <a:lstStyle/>
          <a:p>
            <a:fld id="{B46A8BA3-0F37-AA49-95E8-82C1CABE9353}"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extLst>
      <p:ext uri="{BB962C8B-B14F-4D97-AF65-F5344CB8AC3E}">
        <p14:creationId xmlns:p14="http://schemas.microsoft.com/office/powerpoint/2010/main" val="1023971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a:p>
            <a:pPr lvl="1"/>
            <a:r>
              <a:rPr lang="en-US" dirty="0" smtClean="0"/>
              <a:t>Paragraph text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10"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10754464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10" name="Content Placeholder 2"/>
          <p:cNvSpPr>
            <a:spLocks noGrp="1"/>
          </p:cNvSpPr>
          <p:nvPr>
            <p:ph idx="1" hasCustomPrompt="1"/>
          </p:nvPr>
        </p:nvSpPr>
        <p:spPr>
          <a:xfrm>
            <a:off x="457200" y="2149232"/>
            <a:ext cx="8115526" cy="544897"/>
          </a:xfrm>
        </p:spPr>
        <p:txBody>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p:txBody>
      </p:sp>
      <p:sp>
        <p:nvSpPr>
          <p:cNvPr id="11" name="Content Placeholder 2"/>
          <p:cNvSpPr>
            <a:spLocks noGrp="1"/>
          </p:cNvSpPr>
          <p:nvPr>
            <p:ph idx="12" hasCustomPrompt="1"/>
          </p:nvPr>
        </p:nvSpPr>
        <p:spPr>
          <a:xfrm>
            <a:off x="4579816" y="2686567"/>
            <a:ext cx="3992910" cy="3253127"/>
          </a:xfrm>
        </p:spPr>
        <p:txBody>
          <a:bodyPr>
            <a:normAutofit/>
          </a:bodyPr>
          <a:lstStyle>
            <a:lvl1pPr marL="0" indent="0">
              <a:buFontTx/>
              <a:buNone/>
              <a:defRPr sz="2025">
                <a:solidFill>
                  <a:schemeClr val="tx1"/>
                </a:solidFill>
                <a:latin typeface="Gotham-Book"/>
              </a:defRPr>
            </a:lvl1pPr>
            <a:lvl2pPr marL="0" indent="0">
              <a:spcBef>
                <a:spcPts val="36"/>
              </a:spcBef>
              <a:buFontTx/>
              <a:buNone/>
              <a:defRPr sz="2025">
                <a:latin typeface="Gotham-Book"/>
              </a:defRPr>
            </a:lvl2pPr>
          </a:lstStyle>
          <a:p>
            <a:pPr lvl="0"/>
            <a:r>
              <a:rPr lang="en-US" dirty="0" smtClean="0"/>
              <a:t>Paragraph text</a:t>
            </a:r>
          </a:p>
        </p:txBody>
      </p:sp>
      <p:sp>
        <p:nvSpPr>
          <p:cNvPr id="12" name="Picture Placeholder 2"/>
          <p:cNvSpPr>
            <a:spLocks noGrp="1"/>
          </p:cNvSpPr>
          <p:nvPr>
            <p:ph type="pic" idx="13"/>
          </p:nvPr>
        </p:nvSpPr>
        <p:spPr>
          <a:xfrm>
            <a:off x="457201" y="2830894"/>
            <a:ext cx="3672704" cy="3108798"/>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8"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364635645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2"/>
            <a:ext cx="8115526" cy="544897"/>
          </a:xfrm>
        </p:spPr>
        <p:txBody>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6" name="Content Placeholder 2"/>
          <p:cNvSpPr>
            <a:spLocks noGrp="1"/>
          </p:cNvSpPr>
          <p:nvPr>
            <p:ph idx="12" hasCustomPrompt="1"/>
          </p:nvPr>
        </p:nvSpPr>
        <p:spPr>
          <a:xfrm>
            <a:off x="457200" y="2686567"/>
            <a:ext cx="3992910" cy="3253127"/>
          </a:xfrm>
        </p:spPr>
        <p:txBody>
          <a:bodyPr>
            <a:normAutofit/>
          </a:bodyPr>
          <a:lstStyle>
            <a:lvl1pPr marL="0" indent="0">
              <a:buFontTx/>
              <a:buNone/>
              <a:defRPr sz="2025">
                <a:solidFill>
                  <a:schemeClr val="tx1"/>
                </a:solidFill>
                <a:latin typeface="Gotham-Book"/>
              </a:defRPr>
            </a:lvl1pPr>
            <a:lvl2pPr marL="0" indent="0">
              <a:spcBef>
                <a:spcPts val="36"/>
              </a:spcBef>
              <a:buFontTx/>
              <a:buNone/>
              <a:defRPr sz="2025">
                <a:latin typeface="Gotham-Book"/>
              </a:defRPr>
            </a:lvl2pPr>
          </a:lstStyle>
          <a:p>
            <a:pPr lvl="0"/>
            <a:r>
              <a:rPr lang="en-US" dirty="0" smtClean="0"/>
              <a:t>Paragraph text</a:t>
            </a:r>
          </a:p>
        </p:txBody>
      </p:sp>
      <p:sp>
        <p:nvSpPr>
          <p:cNvPr id="8" name="Picture Placeholder 2"/>
          <p:cNvSpPr>
            <a:spLocks noGrp="1"/>
          </p:cNvSpPr>
          <p:nvPr>
            <p:ph type="pic" idx="13"/>
          </p:nvPr>
        </p:nvSpPr>
        <p:spPr>
          <a:xfrm>
            <a:off x="4900023" y="2830894"/>
            <a:ext cx="3672704" cy="3108798"/>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10"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17166468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6" name="Content Placeholder 2"/>
          <p:cNvSpPr>
            <a:spLocks noGrp="1"/>
          </p:cNvSpPr>
          <p:nvPr>
            <p:ph idx="12" hasCustomPrompt="1"/>
          </p:nvPr>
        </p:nvSpPr>
        <p:spPr>
          <a:xfrm>
            <a:off x="457200" y="2066532"/>
            <a:ext cx="8115526" cy="663909"/>
          </a:xfrm>
        </p:spPr>
        <p:txBody>
          <a:bodyPr>
            <a:normAutofit/>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p:txBody>
      </p:sp>
      <p:sp>
        <p:nvSpPr>
          <p:cNvPr id="8" name="Picture Placeholder 2"/>
          <p:cNvSpPr>
            <a:spLocks noGrp="1"/>
          </p:cNvSpPr>
          <p:nvPr>
            <p:ph type="pic" idx="13"/>
          </p:nvPr>
        </p:nvSpPr>
        <p:spPr>
          <a:xfrm>
            <a:off x="457201" y="2730439"/>
            <a:ext cx="2450777" cy="2934676"/>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7" name="Picture Placeholder 2"/>
          <p:cNvSpPr>
            <a:spLocks noGrp="1"/>
          </p:cNvSpPr>
          <p:nvPr>
            <p:ph type="pic" idx="14"/>
          </p:nvPr>
        </p:nvSpPr>
        <p:spPr>
          <a:xfrm>
            <a:off x="3289575" y="2730439"/>
            <a:ext cx="2450777" cy="2934676"/>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9" name="Picture Placeholder 2"/>
          <p:cNvSpPr>
            <a:spLocks noGrp="1"/>
          </p:cNvSpPr>
          <p:nvPr>
            <p:ph type="pic" idx="15"/>
          </p:nvPr>
        </p:nvSpPr>
        <p:spPr>
          <a:xfrm>
            <a:off x="6121950" y="2730439"/>
            <a:ext cx="2450777" cy="2934676"/>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12"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6356051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1"/>
            <a:ext cx="8115526" cy="3976933"/>
          </a:xfrm>
        </p:spPr>
        <p:txBody>
          <a:bodyPr/>
          <a:lstStyle>
            <a:lvl1pPr marL="0" indent="0">
              <a:buFontTx/>
              <a:buNone/>
              <a:defRPr sz="2250" baseline="0">
                <a:solidFill>
                  <a:srgbClr val="FF0000"/>
                </a:solidFill>
                <a:latin typeface="Gotham-Book"/>
              </a:defRPr>
            </a:lvl1pPr>
            <a:lvl2pPr marL="0" indent="0">
              <a:spcBef>
                <a:spcPts val="36"/>
              </a:spcBef>
              <a:buFontTx/>
              <a:buNone/>
              <a:defRPr sz="2025" baseline="0">
                <a:latin typeface="Gotham-Book"/>
              </a:defRPr>
            </a:lvl2pPr>
            <a:lvl3pPr marL="0" indent="0">
              <a:spcBef>
                <a:spcPts val="1224"/>
              </a:spcBef>
              <a:buFontTx/>
              <a:buNone/>
              <a:defRPr sz="1350" cap="all" baseline="0">
                <a:latin typeface="Gotham-Medium"/>
              </a:defRPr>
            </a:lvl3pPr>
            <a:lvl4pPr marL="0" indent="0">
              <a:spcBef>
                <a:spcPts val="738"/>
              </a:spcBef>
              <a:buFontTx/>
              <a:buNone/>
              <a:defRPr sz="1200" b="0" i="0" cap="all" baseline="0">
                <a:latin typeface="Gotham-MediumItalic"/>
              </a:defRPr>
            </a:lvl4pPr>
          </a:lstStyle>
          <a:p>
            <a:pPr lvl="0"/>
            <a:r>
              <a:rPr lang="en-US" dirty="0" smtClean="0"/>
              <a:t>Subhead level one</a:t>
            </a:r>
          </a:p>
          <a:p>
            <a:pPr lvl="1"/>
            <a:r>
              <a:rPr lang="en-US" dirty="0" smtClean="0"/>
              <a:t>Main text</a:t>
            </a:r>
          </a:p>
          <a:p>
            <a:pPr lvl="2"/>
            <a:r>
              <a:rPr lang="en-US" dirty="0" smtClean="0"/>
              <a:t>Subhead level two</a:t>
            </a:r>
          </a:p>
          <a:p>
            <a:pPr lvl="1"/>
            <a:r>
              <a:rPr lang="en-US" dirty="0" smtClean="0"/>
              <a:t>Main text</a:t>
            </a:r>
          </a:p>
          <a:p>
            <a:pPr lvl="3"/>
            <a:r>
              <a:rPr lang="en-US" dirty="0" smtClean="0"/>
              <a:t>Subhead level three</a:t>
            </a:r>
          </a:p>
          <a:p>
            <a:pPr lvl="1"/>
            <a:r>
              <a:rPr lang="en-US" dirty="0" smtClean="0"/>
              <a:t>Main text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8"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29404632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171450">
              <a:buClr>
                <a:srgbClr val="FF0000"/>
              </a:buClr>
              <a:buFont typeface="Wingdings" charset="2"/>
              <a:buChar char="§"/>
              <a:defRPr sz="2025" baseline="0">
                <a:solidFill>
                  <a:schemeClr val="tx1"/>
                </a:solidFill>
                <a:latin typeface="Gotham-Medium"/>
              </a:defRPr>
            </a:lvl1pPr>
            <a:lvl2pPr marL="349758" indent="-123444">
              <a:spcBef>
                <a:spcPts val="936"/>
              </a:spcBef>
              <a:buClr>
                <a:srgbClr val="FF0000"/>
              </a:buClr>
              <a:buFont typeface="Wingdings" charset="2"/>
              <a:buChar char="§"/>
              <a:defRPr sz="1350" cap="all" baseline="0">
                <a:latin typeface="Gotham-Medium"/>
              </a:defRPr>
            </a:lvl2pPr>
            <a:lvl3pPr marL="0" indent="-144018">
              <a:spcBef>
                <a:spcPts val="774"/>
              </a:spcBef>
              <a:buClr>
                <a:srgbClr val="FF0000"/>
              </a:buClr>
              <a:buSzPct val="100000"/>
              <a:buFont typeface="Wingdings" charset="2"/>
              <a:buChar char="§"/>
              <a:defRPr sz="2025" cap="none" baseline="0">
                <a:latin typeface="Gotham-Medium"/>
              </a:defRPr>
            </a:lvl3pPr>
            <a:lvl4pPr marL="564071" indent="-102870">
              <a:spcBef>
                <a:spcPts val="738"/>
              </a:spcBef>
              <a:buClr>
                <a:srgbClr val="FF0000"/>
              </a:buClr>
              <a:buSzPct val="100000"/>
              <a:buFont typeface="Wingdings" charset="2"/>
              <a:buChar char="§"/>
              <a:defRPr sz="1200" b="0" i="0" cap="all" baseline="0">
                <a:latin typeface="Gotham-MediumItalic"/>
              </a:defRPr>
            </a:lvl4pPr>
            <a:lvl5pPr marL="898398" marR="0" indent="-102870" algn="l" defTabSz="342900" rtl="0" eaLnBrk="1" fontAlgn="auto" latinLnBrk="0" hangingPunct="1">
              <a:lnSpc>
                <a:spcPct val="100000"/>
              </a:lnSpc>
              <a:spcBef>
                <a:spcPts val="738"/>
              </a:spcBef>
              <a:spcAft>
                <a:spcPts val="0"/>
              </a:spcAft>
              <a:buClr>
                <a:srgbClr val="FF0000"/>
              </a:buClr>
              <a:buSzPct val="100000"/>
              <a:buFont typeface="Wingdings" charset="2"/>
              <a:buChar char="§"/>
              <a:tabLst/>
              <a:defRPr sz="900" b="1" i="0" cap="all" baseline="0">
                <a:latin typeface="Gotham"/>
              </a:defRPr>
            </a:lvl5pPr>
            <a:lvl6pPr marL="1200150" indent="-68580">
              <a:spcBef>
                <a:spcPts val="666"/>
              </a:spcBef>
              <a:buClr>
                <a:srgbClr val="FF0000"/>
              </a:buClr>
              <a:buSzPct val="100000"/>
              <a:buFont typeface="Wingdings" charset="2"/>
              <a:buChar char="§"/>
              <a:defRPr sz="750" b="1" i="1" cap="all" baseline="0">
                <a:latin typeface="Gotham"/>
              </a:defRPr>
            </a:lvl6pPr>
          </a:lstStyle>
          <a:p>
            <a:pPr lvl="0"/>
            <a:r>
              <a:rPr lang="en-US" dirty="0" smtClean="0"/>
              <a:t>First level bullet</a:t>
            </a:r>
          </a:p>
          <a:p>
            <a:pPr lvl="1"/>
            <a:r>
              <a:rPr lang="en-US" dirty="0" smtClean="0"/>
              <a:t>Second level bullet</a:t>
            </a:r>
          </a:p>
          <a:p>
            <a:pPr lvl="3"/>
            <a:r>
              <a:rPr lang="en-US" dirty="0" smtClean="0"/>
              <a:t>Third level bullet</a:t>
            </a:r>
          </a:p>
          <a:p>
            <a:pPr lvl="4"/>
            <a:r>
              <a:rPr lang="en-US" dirty="0" smtClean="0"/>
              <a:t>Fourth level bullet</a:t>
            </a:r>
          </a:p>
          <a:p>
            <a:pPr lvl="5"/>
            <a:r>
              <a:rPr lang="en-US" dirty="0" smtClean="0"/>
              <a:t>Fifth level Bullet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8"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140277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 1 Col Body">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892799" y="6505046"/>
            <a:ext cx="2895600" cy="246221"/>
          </a:xfrm>
          <a:prstGeom prst="rect">
            <a:avLst/>
          </a:prstGeom>
        </p:spPr>
        <p:txBody>
          <a:bodyPr/>
          <a:lstStyle>
            <a:lvl1pPr algn="r">
              <a:defRPr sz="1200" b="1">
                <a:solidFill>
                  <a:srgbClr val="FFFFFF"/>
                </a:solidFill>
              </a:defRPr>
            </a:lvl1pPr>
          </a:lstStyle>
          <a:p>
            <a:pPr defTabSz="457200"/>
            <a:r>
              <a:rPr lang="en-US"/>
              <a:t>PRESENTATION TITLE</a:t>
            </a:r>
            <a:endParaRPr lang="en-US" dirty="0"/>
          </a:p>
        </p:txBody>
      </p:sp>
      <p:sp>
        <p:nvSpPr>
          <p:cNvPr id="6" name="Slide Number Placeholder 5"/>
          <p:cNvSpPr>
            <a:spLocks noGrp="1"/>
          </p:cNvSpPr>
          <p:nvPr>
            <p:ph type="sldNum" sz="quarter" idx="12"/>
          </p:nvPr>
        </p:nvSpPr>
        <p:spPr>
          <a:xfrm>
            <a:off x="8686801" y="6505046"/>
            <a:ext cx="372531" cy="246221"/>
          </a:xfrm>
          <a:prstGeom prst="rect">
            <a:avLst/>
          </a:prstGeom>
        </p:spPr>
        <p:txBody>
          <a:bodyPr/>
          <a:lstStyle>
            <a:lvl1pPr>
              <a:defRPr sz="1200" b="1">
                <a:solidFill>
                  <a:srgbClr val="F3B329"/>
                </a:solidFill>
                <a:latin typeface="+mn-lt"/>
              </a:defRPr>
            </a:lvl1pPr>
          </a:lstStyle>
          <a:p>
            <a:pPr defTabSz="457200"/>
            <a:fld id="{F0E313D9-E573-5747-B7EA-62F4243B84E7}" type="slidenum">
              <a:rPr lang="en-US" smtClean="0"/>
              <a:pPr defTabSz="457200"/>
              <a:t>‹#›</a:t>
            </a:fld>
            <a:endParaRPr lang="en-US" dirty="0"/>
          </a:p>
        </p:txBody>
      </p:sp>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3" name="Content Placeholder 11"/>
          <p:cNvSpPr>
            <a:spLocks noGrp="1"/>
          </p:cNvSpPr>
          <p:nvPr>
            <p:ph sz="quarter" idx="14" hasCustomPrompt="1"/>
          </p:nvPr>
        </p:nvSpPr>
        <p:spPr>
          <a:xfrm>
            <a:off x="457200" y="892729"/>
            <a:ext cx="8229600" cy="338554"/>
          </a:xfrm>
        </p:spPr>
        <p:txBody>
          <a:bodyPr wrap="square">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
        <p:nvSpPr>
          <p:cNvPr id="3" name="Text Placeholder 2"/>
          <p:cNvSpPr>
            <a:spLocks noGrp="1"/>
          </p:cNvSpPr>
          <p:nvPr>
            <p:ph type="body" sz="quarter" idx="15" hasCustomPrompt="1"/>
          </p:nvPr>
        </p:nvSpPr>
        <p:spPr>
          <a:xfrm>
            <a:off x="457200" y="2096821"/>
            <a:ext cx="8229600" cy="1323439"/>
          </a:xfrm>
        </p:spPr>
        <p:txBody>
          <a:bodyPr wrap="square">
            <a:spAutoFit/>
          </a:bodyPr>
          <a:lstStyle>
            <a:lvl1pPr marL="0" marR="0" indent="0" algn="l" defTabSz="457200" rtl="0" eaLnBrk="1" fontAlgn="auto" latinLnBrk="0" hangingPunct="1">
              <a:lnSpc>
                <a:spcPct val="100000"/>
              </a:lnSpc>
              <a:spcBef>
                <a:spcPct val="20000"/>
              </a:spcBef>
              <a:spcAft>
                <a:spcPts val="0"/>
              </a:spcAft>
              <a:buClr>
                <a:srgbClr val="D02124"/>
              </a:buClr>
              <a:buSzTx/>
              <a:buFont typeface="Lucida Grande"/>
              <a:buNone/>
              <a:tabLst/>
              <a:defRPr lang="en-US" sz="2000" b="0" smtClean="0">
                <a:solidFill>
                  <a:srgbClr val="141619"/>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D02124"/>
              </a:buClr>
              <a:buSzTx/>
              <a:buFont typeface="Lucida Grande"/>
              <a:buNone/>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aliquam</a:t>
            </a:r>
            <a:r>
              <a:rPr lang="en-US" dirty="0"/>
              <a:t> </a:t>
            </a:r>
            <a:r>
              <a:rPr lang="en-US" dirty="0" err="1"/>
              <a:t>consectetur</a:t>
            </a:r>
            <a:r>
              <a:rPr lang="en-US" dirty="0"/>
              <a:t> dolor, et </a:t>
            </a:r>
            <a:r>
              <a:rPr lang="en-US" dirty="0" err="1"/>
              <a:t>dapibus</a:t>
            </a:r>
            <a:r>
              <a:rPr lang="en-US" dirty="0"/>
              <a:t> dui </a:t>
            </a:r>
            <a:r>
              <a:rPr lang="en-US" dirty="0" err="1"/>
              <a:t>sagittis</a:t>
            </a:r>
            <a:r>
              <a:rPr lang="en-US" dirty="0"/>
              <a:t> et. Maecenas </a:t>
            </a:r>
            <a:r>
              <a:rPr lang="en-US" dirty="0" err="1"/>
              <a:t>mollis</a:t>
            </a:r>
            <a:r>
              <a:rPr lang="en-US" dirty="0"/>
              <a:t> </a:t>
            </a:r>
            <a:r>
              <a:rPr lang="en-US" dirty="0" err="1"/>
              <a:t>elit</a:t>
            </a:r>
            <a:r>
              <a:rPr lang="en-US" dirty="0"/>
              <a:t> </a:t>
            </a:r>
            <a:r>
              <a:rPr lang="en-US" dirty="0" err="1"/>
              <a:t>condimentum</a:t>
            </a:r>
            <a:r>
              <a:rPr lang="en-US" dirty="0"/>
              <a:t> </a:t>
            </a:r>
            <a:r>
              <a:rPr lang="en-US" dirty="0" err="1"/>
              <a:t>eros</a:t>
            </a:r>
            <a:r>
              <a:rPr lang="en-US" dirty="0"/>
              <a:t> </a:t>
            </a:r>
            <a:r>
              <a:rPr lang="en-US" dirty="0" err="1"/>
              <a:t>consectetur</a:t>
            </a:r>
            <a:r>
              <a:rPr lang="en-US" dirty="0"/>
              <a:t> </a:t>
            </a:r>
            <a:r>
              <a:rPr lang="en-US" dirty="0" err="1"/>
              <a:t>egestas</a:t>
            </a:r>
            <a:r>
              <a:rPr lang="en-US" dirty="0"/>
              <a:t>. </a:t>
            </a:r>
            <a:r>
              <a:rPr lang="en-US" dirty="0" err="1"/>
              <a:t>Fusce</a:t>
            </a:r>
            <a:r>
              <a:rPr lang="en-US" dirty="0"/>
              <a:t> id nisi </a:t>
            </a:r>
            <a:r>
              <a:rPr lang="en-US" dirty="0" err="1"/>
              <a:t>quis</a:t>
            </a:r>
            <a:r>
              <a:rPr lang="en-US" dirty="0"/>
              <a:t> nisi </a:t>
            </a:r>
            <a:r>
              <a:rPr lang="en-US" dirty="0" err="1"/>
              <a:t>scelerisque</a:t>
            </a:r>
            <a:r>
              <a:rPr lang="en-US" dirty="0"/>
              <a:t> </a:t>
            </a:r>
            <a:r>
              <a:rPr lang="en-US" dirty="0" err="1"/>
              <a:t>condimentum</a:t>
            </a:r>
            <a:r>
              <a:rPr lang="en-US" dirty="0"/>
              <a:t> </a:t>
            </a:r>
            <a:r>
              <a:rPr lang="en-US" dirty="0" err="1"/>
              <a:t>nec</a:t>
            </a:r>
            <a:r>
              <a:rPr lang="en-US" dirty="0"/>
              <a:t> ac </a:t>
            </a:r>
            <a:r>
              <a:rPr lang="en-US" dirty="0" err="1"/>
              <a:t>risus</a:t>
            </a:r>
            <a:r>
              <a:rPr lang="en-US" dirty="0"/>
              <a:t>. </a:t>
            </a:r>
          </a:p>
        </p:txBody>
      </p:sp>
      <p:sp>
        <p:nvSpPr>
          <p:cNvPr id="8" name="Text Placeholder 7"/>
          <p:cNvSpPr>
            <a:spLocks noGrp="1"/>
          </p:cNvSpPr>
          <p:nvPr>
            <p:ph type="body" sz="quarter" idx="16" hasCustomPrompt="1"/>
          </p:nvPr>
        </p:nvSpPr>
        <p:spPr>
          <a:xfrm>
            <a:off x="457200" y="1715819"/>
            <a:ext cx="8229600" cy="369332"/>
          </a:xfrm>
        </p:spPr>
        <p:txBody>
          <a:bodyPr wrap="square">
            <a:spAutoFit/>
          </a:bodyPr>
          <a:lstStyle>
            <a:lvl1pPr marL="0" indent="0">
              <a:buNone/>
              <a:defRPr sz="1800" b="1" baseline="0">
                <a:solidFill>
                  <a:srgbClr val="004B69"/>
                </a:solidFill>
              </a:defRPr>
            </a:lvl1pPr>
          </a:lstStyle>
          <a:p>
            <a:pPr lvl="0"/>
            <a:r>
              <a:rPr lang="en-US" dirty="0"/>
              <a:t>THIS IS BODY SUBHEAD</a:t>
            </a:r>
          </a:p>
        </p:txBody>
      </p:sp>
      <p:sp>
        <p:nvSpPr>
          <p:cNvPr id="16" name="Text Placeholder 2"/>
          <p:cNvSpPr>
            <a:spLocks noGrp="1"/>
          </p:cNvSpPr>
          <p:nvPr>
            <p:ph type="body" sz="quarter" idx="17" hasCustomPrompt="1"/>
          </p:nvPr>
        </p:nvSpPr>
        <p:spPr>
          <a:xfrm>
            <a:off x="457200" y="4255821"/>
            <a:ext cx="8229600" cy="1323439"/>
          </a:xfrm>
        </p:spPr>
        <p:txBody>
          <a:bodyPr wrap="square">
            <a:spAutoFit/>
          </a:bodyPr>
          <a:lstStyle>
            <a:lvl1pPr marL="0" marR="0" indent="0" algn="l" defTabSz="457200" rtl="0" eaLnBrk="1" fontAlgn="auto" latinLnBrk="0" hangingPunct="1">
              <a:lnSpc>
                <a:spcPct val="100000"/>
              </a:lnSpc>
              <a:spcBef>
                <a:spcPct val="20000"/>
              </a:spcBef>
              <a:spcAft>
                <a:spcPts val="0"/>
              </a:spcAft>
              <a:buClr>
                <a:srgbClr val="D02124"/>
              </a:buClr>
              <a:buSzTx/>
              <a:buFont typeface="Lucida Grande"/>
              <a:buNone/>
              <a:tabLst/>
              <a:defRPr lang="en-US" sz="2000" b="0" smtClean="0">
                <a:solidFill>
                  <a:srgbClr val="141619"/>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D02124"/>
              </a:buClr>
              <a:buSzTx/>
              <a:buFont typeface="Lucida Grande"/>
              <a:buNone/>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aliquam</a:t>
            </a:r>
            <a:r>
              <a:rPr lang="en-US" dirty="0"/>
              <a:t> </a:t>
            </a:r>
            <a:r>
              <a:rPr lang="en-US" dirty="0" err="1"/>
              <a:t>consectetur</a:t>
            </a:r>
            <a:r>
              <a:rPr lang="en-US" dirty="0"/>
              <a:t> dolor, et </a:t>
            </a:r>
            <a:r>
              <a:rPr lang="en-US" dirty="0" err="1"/>
              <a:t>dapibus</a:t>
            </a:r>
            <a:r>
              <a:rPr lang="en-US" dirty="0"/>
              <a:t> dui </a:t>
            </a:r>
            <a:r>
              <a:rPr lang="en-US" dirty="0" err="1"/>
              <a:t>sagittis</a:t>
            </a:r>
            <a:r>
              <a:rPr lang="en-US" dirty="0"/>
              <a:t> et. Maecenas </a:t>
            </a:r>
            <a:r>
              <a:rPr lang="en-US" dirty="0" err="1"/>
              <a:t>mollis</a:t>
            </a:r>
            <a:r>
              <a:rPr lang="en-US" dirty="0"/>
              <a:t> </a:t>
            </a:r>
            <a:r>
              <a:rPr lang="en-US" dirty="0" err="1"/>
              <a:t>elit</a:t>
            </a:r>
            <a:r>
              <a:rPr lang="en-US" dirty="0"/>
              <a:t> </a:t>
            </a:r>
            <a:r>
              <a:rPr lang="en-US" dirty="0" err="1"/>
              <a:t>condimentum</a:t>
            </a:r>
            <a:r>
              <a:rPr lang="en-US" dirty="0"/>
              <a:t> </a:t>
            </a:r>
            <a:r>
              <a:rPr lang="en-US" dirty="0" err="1"/>
              <a:t>eros</a:t>
            </a:r>
            <a:r>
              <a:rPr lang="en-US" dirty="0"/>
              <a:t> </a:t>
            </a:r>
            <a:r>
              <a:rPr lang="en-US" dirty="0" err="1"/>
              <a:t>consectetur</a:t>
            </a:r>
            <a:r>
              <a:rPr lang="en-US" dirty="0"/>
              <a:t> </a:t>
            </a:r>
            <a:r>
              <a:rPr lang="en-US" dirty="0" err="1"/>
              <a:t>egestas</a:t>
            </a:r>
            <a:r>
              <a:rPr lang="en-US" dirty="0"/>
              <a:t>. </a:t>
            </a:r>
            <a:r>
              <a:rPr lang="en-US" dirty="0" err="1"/>
              <a:t>Fusce</a:t>
            </a:r>
            <a:r>
              <a:rPr lang="en-US" dirty="0"/>
              <a:t> id nisi </a:t>
            </a:r>
            <a:r>
              <a:rPr lang="en-US" dirty="0" err="1"/>
              <a:t>quis</a:t>
            </a:r>
            <a:r>
              <a:rPr lang="en-US" dirty="0"/>
              <a:t> nisi </a:t>
            </a:r>
            <a:r>
              <a:rPr lang="en-US" dirty="0" err="1"/>
              <a:t>scelerisque</a:t>
            </a:r>
            <a:r>
              <a:rPr lang="en-US" dirty="0"/>
              <a:t> </a:t>
            </a:r>
            <a:r>
              <a:rPr lang="en-US" dirty="0" err="1"/>
              <a:t>condimentum</a:t>
            </a:r>
            <a:r>
              <a:rPr lang="en-US" dirty="0"/>
              <a:t> </a:t>
            </a:r>
            <a:r>
              <a:rPr lang="en-US" dirty="0" err="1"/>
              <a:t>nec</a:t>
            </a:r>
            <a:r>
              <a:rPr lang="en-US" dirty="0"/>
              <a:t> ac </a:t>
            </a:r>
            <a:r>
              <a:rPr lang="en-US" dirty="0" err="1"/>
              <a:t>risus</a:t>
            </a:r>
            <a:r>
              <a:rPr lang="en-US" dirty="0"/>
              <a:t>. </a:t>
            </a:r>
          </a:p>
        </p:txBody>
      </p:sp>
      <p:sp>
        <p:nvSpPr>
          <p:cNvPr id="17" name="Text Placeholder 7"/>
          <p:cNvSpPr>
            <a:spLocks noGrp="1"/>
          </p:cNvSpPr>
          <p:nvPr>
            <p:ph type="body" sz="quarter" idx="18" hasCustomPrompt="1"/>
          </p:nvPr>
        </p:nvSpPr>
        <p:spPr>
          <a:xfrm>
            <a:off x="457200" y="3874819"/>
            <a:ext cx="8229600" cy="369332"/>
          </a:xfrm>
        </p:spPr>
        <p:txBody>
          <a:bodyPr wrap="square">
            <a:spAutoFit/>
          </a:bodyPr>
          <a:lstStyle>
            <a:lvl1pPr marL="0" indent="0">
              <a:buNone/>
              <a:defRPr sz="1800" b="1" baseline="0">
                <a:solidFill>
                  <a:srgbClr val="D02124"/>
                </a:solidFill>
              </a:defRPr>
            </a:lvl1pPr>
          </a:lstStyle>
          <a:p>
            <a:pPr lvl="0"/>
            <a:r>
              <a:rPr lang="en-US" dirty="0"/>
              <a:t>THIS IS BODY SUBHEAD</a:t>
            </a:r>
          </a:p>
        </p:txBody>
      </p:sp>
    </p:spTree>
    <p:extLst>
      <p:ext uri="{BB962C8B-B14F-4D97-AF65-F5344CB8AC3E}">
        <p14:creationId xmlns:p14="http://schemas.microsoft.com/office/powerpoint/2010/main" val="47354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2 Col">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2" name="Content Placeholder 11"/>
          <p:cNvSpPr>
            <a:spLocks noGrp="1"/>
          </p:cNvSpPr>
          <p:nvPr>
            <p:ph sz="quarter" idx="13"/>
          </p:nvPr>
        </p:nvSpPr>
        <p:spPr>
          <a:xfrm>
            <a:off x="457200" y="2665918"/>
            <a:ext cx="392430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1"/>
          <p:cNvSpPr>
            <a:spLocks noGrp="1"/>
          </p:cNvSpPr>
          <p:nvPr>
            <p:ph sz="quarter" idx="14"/>
          </p:nvPr>
        </p:nvSpPr>
        <p:spPr>
          <a:xfrm>
            <a:off x="4754880" y="2665918"/>
            <a:ext cx="393192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11"/>
          </p:nvPr>
        </p:nvSpPr>
        <p:spPr>
          <a:xfrm>
            <a:off x="5892799" y="6505046"/>
            <a:ext cx="2895600" cy="246221"/>
          </a:xfrm>
          <a:prstGeom prst="rect">
            <a:avLst/>
          </a:prstGeom>
        </p:spPr>
        <p:txBody>
          <a:bodyPr/>
          <a:lstStyle>
            <a:lvl1pPr algn="r">
              <a:defRPr sz="1200" b="1">
                <a:solidFill>
                  <a:srgbClr val="FFFFFF"/>
                </a:solidFill>
              </a:defRPr>
            </a:lvl1pPr>
          </a:lstStyle>
          <a:p>
            <a:pPr defTabSz="457200"/>
            <a:r>
              <a:rPr lang="en-US"/>
              <a:t>PRESENTATION TITLE</a:t>
            </a:r>
            <a:endParaRPr lang="en-US" dirty="0"/>
          </a:p>
        </p:txBody>
      </p:sp>
      <p:sp>
        <p:nvSpPr>
          <p:cNvPr id="10" name="Slide Number Placeholder 5"/>
          <p:cNvSpPr>
            <a:spLocks noGrp="1"/>
          </p:cNvSpPr>
          <p:nvPr>
            <p:ph type="sldNum" sz="quarter" idx="12"/>
          </p:nvPr>
        </p:nvSpPr>
        <p:spPr>
          <a:xfrm>
            <a:off x="8686801" y="6505046"/>
            <a:ext cx="372531" cy="246221"/>
          </a:xfrm>
          <a:prstGeom prst="rect">
            <a:avLst/>
          </a:prstGeom>
        </p:spPr>
        <p:txBody>
          <a:bodyPr/>
          <a:lstStyle>
            <a:lvl1pPr>
              <a:defRPr sz="1200" b="1">
                <a:solidFill>
                  <a:srgbClr val="F3B329"/>
                </a:solidFill>
                <a:latin typeface="+mn-lt"/>
              </a:defRPr>
            </a:lvl1pPr>
          </a:lstStyle>
          <a:p>
            <a:pPr defTabSz="457200"/>
            <a:fld id="{F0E313D9-E573-5747-B7EA-62F4243B84E7}" type="slidenum">
              <a:rPr lang="en-US" smtClean="0"/>
              <a:pPr defTabSz="457200"/>
              <a:t>‹#›</a:t>
            </a:fld>
            <a:endParaRPr lang="en-US" dirty="0"/>
          </a:p>
        </p:txBody>
      </p:sp>
      <p:sp>
        <p:nvSpPr>
          <p:cNvPr id="11" name="Content Placeholder 11"/>
          <p:cNvSpPr>
            <a:spLocks noGrp="1"/>
          </p:cNvSpPr>
          <p:nvPr>
            <p:ph sz="quarter" idx="15" hasCustomPrompt="1"/>
          </p:nvPr>
        </p:nvSpPr>
        <p:spPr>
          <a:xfrm>
            <a:off x="457200" y="892729"/>
            <a:ext cx="7899400" cy="338554"/>
          </a:xfrm>
        </p:spPr>
        <p:txBody>
          <a:bodyPr>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Tree>
    <p:extLst>
      <p:ext uri="{BB962C8B-B14F-4D97-AF65-F5344CB8AC3E}">
        <p14:creationId xmlns:p14="http://schemas.microsoft.com/office/powerpoint/2010/main" val="2454827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Click to edit Master title style</a:t>
            </a:r>
          </a:p>
        </p:txBody>
      </p:sp>
      <p:sp>
        <p:nvSpPr>
          <p:cNvPr id="3" name="Content Placeholder 2"/>
          <p:cNvSpPr>
            <a:spLocks noGrp="1"/>
          </p:cNvSpPr>
          <p:nvPr>
            <p:ph idx="1"/>
          </p:nvPr>
        </p:nvSpPr>
        <p:spPr>
          <a:xfrm>
            <a:off x="457200" y="1752602"/>
            <a:ext cx="8229600" cy="4373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C1477CCD-C288-40F3-837E-F276AE63157A}" type="datetimeFigureOut">
              <a:rPr lang="en-US" smtClean="0"/>
              <a:pPr/>
              <a:t>2/9/2022</a:t>
            </a:fld>
            <a:endParaRPr lang="en-US" dirty="0"/>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1942FD2C-CBFC-47A7-B58C-AC4139D136F9}" type="slidenum">
              <a:rPr lang="en-US" smtClean="0"/>
              <a:pPr/>
              <a:t>‹#›</a:t>
            </a:fld>
            <a:endParaRPr lang="en-US" dirty="0"/>
          </a:p>
        </p:txBody>
      </p:sp>
    </p:spTree>
    <p:extLst>
      <p:ext uri="{BB962C8B-B14F-4D97-AF65-F5344CB8AC3E}">
        <p14:creationId xmlns:p14="http://schemas.microsoft.com/office/powerpoint/2010/main" val="1950652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Tree>
    <p:extLst>
      <p:ext uri="{BB962C8B-B14F-4D97-AF65-F5344CB8AC3E}">
        <p14:creationId xmlns:p14="http://schemas.microsoft.com/office/powerpoint/2010/main" val="428707403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881390"/>
            <a:ext cx="8229600" cy="523220"/>
          </a:xfrm>
        </p:spPr>
        <p:txBody>
          <a:bodyPr/>
          <a:lstStyle/>
          <a:p>
            <a:r>
              <a:rPr lang="en-US"/>
              <a:t>Click to edit Master title style</a:t>
            </a:r>
          </a:p>
        </p:txBody>
      </p:sp>
      <p:sp>
        <p:nvSpPr>
          <p:cNvPr id="3" name="Table Placeholder 2"/>
          <p:cNvSpPr>
            <a:spLocks noGrp="1"/>
          </p:cNvSpPr>
          <p:nvPr>
            <p:ph type="tbl" idx="1"/>
          </p:nvPr>
        </p:nvSpPr>
        <p:spPr>
          <a:xfrm>
            <a:off x="457200" y="1981200"/>
            <a:ext cx="8229600" cy="3886200"/>
          </a:xfrm>
        </p:spPr>
        <p:txBody>
          <a:bodyPr/>
          <a:lstStyle/>
          <a:p>
            <a:endParaRPr lang="en-US"/>
          </a:p>
        </p:txBody>
      </p:sp>
      <p:sp>
        <p:nvSpPr>
          <p:cNvPr id="4" name="Footer Placeholder 3"/>
          <p:cNvSpPr>
            <a:spLocks noGrp="1"/>
          </p:cNvSpPr>
          <p:nvPr>
            <p:ph type="ftr" sz="quarter" idx="10"/>
          </p:nvPr>
        </p:nvSpPr>
        <p:spPr>
          <a:xfrm>
            <a:off x="3124200" y="6248400"/>
            <a:ext cx="28956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6553200" y="6248400"/>
            <a:ext cx="2133600" cy="457200"/>
          </a:xfrm>
          <a:prstGeom prst="rect">
            <a:avLst/>
          </a:prstGeom>
        </p:spPr>
        <p:txBody>
          <a:bodyPr/>
          <a:lstStyle>
            <a:lvl1pPr>
              <a:defRPr/>
            </a:lvl1pPr>
          </a:lstStyle>
          <a:p>
            <a:fld id="{A3D68D90-BFC7-40BA-A480-37E3AA01AE1D}" type="slidenum">
              <a:rPr lang="en-US"/>
              <a:pPr/>
              <a:t>‹#›</a:t>
            </a:fld>
            <a:endParaRPr lang="en-US"/>
          </a:p>
        </p:txBody>
      </p:sp>
      <p:sp>
        <p:nvSpPr>
          <p:cNvPr id="6" name="Date Placeholder 5"/>
          <p:cNvSpPr>
            <a:spLocks noGrp="1"/>
          </p:cNvSpPr>
          <p:nvPr>
            <p:ph type="dt" sz="half" idx="12"/>
          </p:nvPr>
        </p:nvSpPr>
        <p:spPr>
          <a:xfrm>
            <a:off x="457200" y="6245225"/>
            <a:ext cx="2133600" cy="47625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323873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6"/>
          <p:cNvSpPr>
            <a:spLocks noGrp="1"/>
          </p:cNvSpPr>
          <p:nvPr>
            <p:ph type="title" hasCustomPrompt="1"/>
          </p:nvPr>
        </p:nvSpPr>
        <p:spPr>
          <a:xfrm>
            <a:off x="457200" y="3132138"/>
            <a:ext cx="8229600" cy="584776"/>
          </a:xfrm>
          <a:prstGeom prst="rect">
            <a:avLst/>
          </a:prstGeom>
        </p:spPr>
        <p:txBody>
          <a:bodyPr vert="horz">
            <a:spAutoFit/>
          </a:bodyPr>
          <a:lstStyle>
            <a:lvl1pPr algn="l">
              <a:defRPr sz="3200" b="1" cap="all" spc="-60">
                <a:solidFill>
                  <a:schemeClr val="bg1">
                    <a:lumMod val="95000"/>
                  </a:schemeClr>
                </a:solidFill>
                <a:latin typeface="Arial"/>
                <a:cs typeface="Arial"/>
              </a:defRPr>
            </a:lvl1pPr>
          </a:lstStyle>
          <a:p>
            <a:r>
              <a:rPr lang="en-US" dirty="0"/>
              <a:t>CLICK TO EDIT MASTER TITLE STYLE</a:t>
            </a:r>
          </a:p>
        </p:txBody>
      </p:sp>
      <p:sp>
        <p:nvSpPr>
          <p:cNvPr id="5" name="Content Placeholder 8"/>
          <p:cNvSpPr>
            <a:spLocks noGrp="1"/>
          </p:cNvSpPr>
          <p:nvPr>
            <p:ph sz="quarter" idx="10" hasCustomPrompt="1"/>
          </p:nvPr>
        </p:nvSpPr>
        <p:spPr>
          <a:xfrm>
            <a:off x="457200" y="3683000"/>
            <a:ext cx="5422900" cy="400110"/>
          </a:xfrm>
          <a:prstGeom prst="rect">
            <a:avLst/>
          </a:prstGeom>
        </p:spPr>
        <p:txBody>
          <a:bodyPr vert="horz">
            <a:spAutoFit/>
          </a:bodyPr>
          <a:lstStyle>
            <a:lvl1pPr marL="0" indent="0">
              <a:buNone/>
              <a:defRPr sz="2000" baseline="0">
                <a:solidFill>
                  <a:srgbClr val="F3B329"/>
                </a:solidFill>
                <a:latin typeface="Arial"/>
                <a:cs typeface="Arial"/>
              </a:defRPr>
            </a:lvl1pPr>
          </a:lstStyle>
          <a:p>
            <a:pPr lvl="0"/>
            <a:r>
              <a:rPr lang="en-US" sz="2000" dirty="0">
                <a:latin typeface="Arial"/>
                <a:cs typeface="Arial"/>
              </a:rPr>
              <a:t>Click to edit subtitle.</a:t>
            </a:r>
            <a:endParaRPr lang="en-US" dirty="0"/>
          </a:p>
        </p:txBody>
      </p:sp>
    </p:spTree>
    <p:extLst>
      <p:ext uri="{BB962C8B-B14F-4D97-AF65-F5344CB8AC3E}">
        <p14:creationId xmlns:p14="http://schemas.microsoft.com/office/powerpoint/2010/main" val="1235291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 Water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1500" y="4310675"/>
            <a:ext cx="7366000" cy="1118255"/>
          </a:xfrm>
          <a:prstGeom prst="rect">
            <a:avLst/>
          </a:prstGeom>
        </p:spPr>
        <p:txBody>
          <a:bodyPr wrap="square">
            <a:spAutoFit/>
          </a:bodyPr>
          <a:lstStyle>
            <a:lvl1pPr algn="l">
              <a:lnSpc>
                <a:spcPts val="4000"/>
              </a:lnSpc>
              <a:defRPr sz="4000" b="1" i="0" cap="all" spc="-100" baseline="0">
                <a:solidFill>
                  <a:srgbClr val="FFFFFF"/>
                </a:solidFill>
                <a:latin typeface="Arial"/>
                <a:cs typeface="Arial"/>
              </a:defRPr>
            </a:lvl1pPr>
          </a:lstStyle>
          <a:p>
            <a:r>
              <a:rPr lang="en-US" dirty="0"/>
              <a:t>CLICK TO EDIT PRESENTATION TITLE</a:t>
            </a:r>
          </a:p>
        </p:txBody>
      </p:sp>
      <p:sp>
        <p:nvSpPr>
          <p:cNvPr id="8" name="Text Placeholder 7"/>
          <p:cNvSpPr>
            <a:spLocks noGrp="1"/>
          </p:cNvSpPr>
          <p:nvPr>
            <p:ph type="body" sz="quarter" idx="10" hasCustomPrompt="1"/>
          </p:nvPr>
        </p:nvSpPr>
        <p:spPr>
          <a:xfrm>
            <a:off x="571500" y="5558188"/>
            <a:ext cx="6286500" cy="400110"/>
          </a:xfrm>
          <a:prstGeom prst="rect">
            <a:avLst/>
          </a:prstGeom>
        </p:spPr>
        <p:txBody>
          <a:bodyPr vert="horz">
            <a:spAutoFit/>
          </a:bodyPr>
          <a:lstStyle>
            <a:lvl1pPr marL="0" indent="0">
              <a:buNone/>
              <a:defRPr sz="2000">
                <a:solidFill>
                  <a:srgbClr val="B5BDBE"/>
                </a:solidFill>
                <a:latin typeface="Arial"/>
                <a:cs typeface="Arial"/>
              </a:defRPr>
            </a:lvl1pPr>
          </a:lstStyle>
          <a:p>
            <a:pPr lvl="0"/>
            <a:r>
              <a:rPr lang="en-US" dirty="0"/>
              <a:t>Presentation subtitle</a:t>
            </a:r>
          </a:p>
        </p:txBody>
      </p:sp>
      <p:sp>
        <p:nvSpPr>
          <p:cNvPr id="9" name="Text Placeholder 7"/>
          <p:cNvSpPr>
            <a:spLocks noGrp="1"/>
          </p:cNvSpPr>
          <p:nvPr>
            <p:ph type="body" sz="quarter" idx="11" hasCustomPrompt="1"/>
          </p:nvPr>
        </p:nvSpPr>
        <p:spPr>
          <a:xfrm>
            <a:off x="571500" y="5922196"/>
            <a:ext cx="6286500" cy="400110"/>
          </a:xfrm>
          <a:prstGeom prst="rect">
            <a:avLst/>
          </a:prstGeom>
        </p:spPr>
        <p:txBody>
          <a:bodyPr vert="horz">
            <a:spAutoFit/>
          </a:bodyPr>
          <a:lstStyle>
            <a:lvl1pPr marL="0" indent="0">
              <a:buNone/>
              <a:defRPr sz="2000">
                <a:solidFill>
                  <a:srgbClr val="B5BDBE"/>
                </a:solidFill>
                <a:latin typeface="Arial"/>
                <a:cs typeface="Arial"/>
              </a:defRPr>
            </a:lvl1pPr>
          </a:lstStyle>
          <a:p>
            <a:pPr lvl="0"/>
            <a:r>
              <a:rPr lang="en-US" dirty="0"/>
              <a:t>Presentation date</a:t>
            </a:r>
          </a:p>
        </p:txBody>
      </p:sp>
    </p:spTree>
    <p:extLst>
      <p:ext uri="{BB962C8B-B14F-4D97-AF65-F5344CB8AC3E}">
        <p14:creationId xmlns:p14="http://schemas.microsoft.com/office/powerpoint/2010/main" val="129686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 1 Col MI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892799" y="6505046"/>
            <a:ext cx="2895600" cy="246221"/>
          </a:xfrm>
          <a:prstGeom prst="rect">
            <a:avLst/>
          </a:prstGeom>
        </p:spPr>
        <p:txBody>
          <a:bodyPr/>
          <a:lstStyle>
            <a:lvl1pPr algn="r">
              <a:defRPr sz="1200" b="1">
                <a:solidFill>
                  <a:srgbClr val="FFFFFF"/>
                </a:solidFill>
              </a:defRPr>
            </a:lvl1pPr>
          </a:lstStyle>
          <a:p>
            <a:r>
              <a:rPr lang="en-US" dirty="0"/>
              <a:t>PRESENTATION TITLE</a:t>
            </a:r>
          </a:p>
        </p:txBody>
      </p:sp>
      <p:sp>
        <p:nvSpPr>
          <p:cNvPr id="6" name="Slide Number Placeholder 5"/>
          <p:cNvSpPr>
            <a:spLocks noGrp="1"/>
          </p:cNvSpPr>
          <p:nvPr>
            <p:ph type="sldNum" sz="quarter" idx="12"/>
          </p:nvPr>
        </p:nvSpPr>
        <p:spPr>
          <a:xfrm>
            <a:off x="8686801" y="6505046"/>
            <a:ext cx="372531" cy="246221"/>
          </a:xfrm>
          <a:prstGeom prst="rect">
            <a:avLst/>
          </a:prstGeom>
        </p:spPr>
        <p:txBody>
          <a:bodyPr/>
          <a:lstStyle>
            <a:lvl1pPr>
              <a:defRPr sz="1200" b="1">
                <a:solidFill>
                  <a:srgbClr val="F3B329"/>
                </a:solidFill>
                <a:latin typeface="+mn-lt"/>
              </a:defRPr>
            </a:lvl1pPr>
          </a:lstStyle>
          <a:p>
            <a:fld id="{F0E313D9-E573-5747-B7EA-62F4243B84E7}" type="slidenum">
              <a:rPr lang="en-US" smtClean="0"/>
              <a:pPr/>
              <a:t>‹#›</a:t>
            </a:fld>
            <a:endParaRPr lang="en-US" dirty="0"/>
          </a:p>
        </p:txBody>
      </p:sp>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2" name="Content Placeholder 11"/>
          <p:cNvSpPr>
            <a:spLocks noGrp="1"/>
          </p:cNvSpPr>
          <p:nvPr>
            <p:ph sz="quarter" idx="13"/>
          </p:nvPr>
        </p:nvSpPr>
        <p:spPr>
          <a:xfrm>
            <a:off x="457200" y="2665918"/>
            <a:ext cx="789940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hasCustomPrompt="1"/>
          </p:nvPr>
        </p:nvSpPr>
        <p:spPr>
          <a:xfrm>
            <a:off x="457200" y="892729"/>
            <a:ext cx="7899400" cy="338554"/>
          </a:xfrm>
        </p:spPr>
        <p:txBody>
          <a:bodyPr>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Tree>
    <p:extLst>
      <p:ext uri="{BB962C8B-B14F-4D97-AF65-F5344CB8AC3E}">
        <p14:creationId xmlns:p14="http://schemas.microsoft.com/office/powerpoint/2010/main" val="336751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6415802"/>
            <a:ext cx="9144000" cy="442198"/>
          </a:xfrm>
          <a:prstGeom prst="rect">
            <a:avLst/>
          </a:prstGeom>
          <a:solidFill>
            <a:srgbClr val="14161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srgbClr val="5A5A5F"/>
              </a:solidFill>
            </a:endParaRPr>
          </a:p>
        </p:txBody>
      </p:sp>
      <p:sp>
        <p:nvSpPr>
          <p:cNvPr id="2" name="Title Placeholder 1"/>
          <p:cNvSpPr>
            <a:spLocks noGrp="1"/>
          </p:cNvSpPr>
          <p:nvPr>
            <p:ph type="title"/>
          </p:nvPr>
        </p:nvSpPr>
        <p:spPr>
          <a:xfrm>
            <a:off x="457200" y="434091"/>
            <a:ext cx="8229600" cy="523220"/>
          </a:xfrm>
          <a:prstGeom prst="rect">
            <a:avLst/>
          </a:prstGeom>
        </p:spPr>
        <p:txBody>
          <a:bodyPr vert="horz" lIns="91440" tIns="45720" rIns="91440" bIns="45720" rtlCol="0" anchor="ctr">
            <a:spAutoFit/>
          </a:bodyPr>
          <a:lstStyle/>
          <a:p>
            <a:r>
              <a:rPr lang="en-US" dirty="0"/>
              <a:t>CLICK TO ADD TITLE</a:t>
            </a:r>
          </a:p>
        </p:txBody>
      </p:sp>
      <p:sp>
        <p:nvSpPr>
          <p:cNvPr id="3" name="Text Placeholder 2"/>
          <p:cNvSpPr>
            <a:spLocks noGrp="1"/>
          </p:cNvSpPr>
          <p:nvPr>
            <p:ph type="body" idx="1"/>
          </p:nvPr>
        </p:nvSpPr>
        <p:spPr>
          <a:xfrm>
            <a:off x="457200" y="1399365"/>
            <a:ext cx="8229600" cy="12422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3997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1" kern="1200" cap="all">
          <a:solidFill>
            <a:srgbClr val="CF2124"/>
          </a:solidFill>
          <a:latin typeface="Arial"/>
          <a:ea typeface="+mj-ea"/>
          <a:cs typeface="Arial"/>
        </a:defRPr>
      </a:lvl1pPr>
    </p:titleStyle>
    <p:bodyStyle>
      <a:lvl1pPr marL="342900" indent="-342900" algn="l" defTabSz="457200" rtl="0" eaLnBrk="1" latinLnBrk="0" hangingPunct="1">
        <a:spcBef>
          <a:spcPct val="20000"/>
        </a:spcBef>
        <a:buClr>
          <a:srgbClr val="D02124"/>
        </a:buClr>
        <a:buFont typeface="Lucida Grande"/>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D02124"/>
        </a:buClr>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rgbClr val="D02124"/>
        </a:buClr>
        <a:buSzPct val="80000"/>
        <a:buFont typeface="Lucida Grande"/>
        <a:buChar char="-"/>
        <a:defRPr sz="2000" kern="1200" baseline="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latin typeface="Gotham-Book"/>
              </a:defRPr>
            </a:lvl1pPr>
          </a:lstStyle>
          <a:p>
            <a:fld id="{BB3D0CD8-6641-2E43-B714-5EAF9E86794F}" type="datetimeFigureOut">
              <a:rPr lang="en-US" smtClean="0"/>
              <a:pPr/>
              <a:t>2/15/2022</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33845795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ctr" defTabSz="342900" rtl="0" eaLnBrk="1" latinLnBrk="0" hangingPunct="1">
        <a:spcBef>
          <a:spcPct val="0"/>
        </a:spcBef>
        <a:buNone/>
        <a:defRPr sz="3300" kern="1200">
          <a:solidFill>
            <a:schemeClr val="tx1"/>
          </a:solidFill>
          <a:latin typeface="Gotham-Book"/>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Gotham-Book"/>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Gotham-Book"/>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Gotham-Book"/>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Gotham-Book"/>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Gotham-Book"/>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7336" y="990600"/>
            <a:ext cx="5955186" cy="1102519"/>
          </a:xfrm>
        </p:spPr>
        <p:txBody>
          <a:bodyPr/>
          <a:lstStyle/>
          <a:p>
            <a:r>
              <a:rPr lang="en-US" dirty="0" smtClean="0"/>
              <a:t>ENPM695</a:t>
            </a:r>
            <a:br>
              <a:rPr lang="en-US" dirty="0" smtClean="0"/>
            </a:br>
            <a:r>
              <a:rPr lang="en-US" dirty="0" smtClean="0"/>
              <a:t>Secure Operating Systems</a:t>
            </a:r>
            <a:endParaRPr lang="en-US" dirty="0"/>
          </a:p>
        </p:txBody>
      </p:sp>
      <p:sp>
        <p:nvSpPr>
          <p:cNvPr id="3" name="Subtitle 2"/>
          <p:cNvSpPr>
            <a:spLocks noGrp="1"/>
          </p:cNvSpPr>
          <p:nvPr>
            <p:ph type="subTitle" idx="1"/>
          </p:nvPr>
        </p:nvSpPr>
        <p:spPr/>
        <p:txBody>
          <a:bodyPr/>
          <a:lstStyle/>
          <a:p>
            <a:r>
              <a:rPr lang="en-US" dirty="0" smtClean="0"/>
              <a:t>Jonas Amoonarquah</a:t>
            </a:r>
            <a:endParaRPr lang="en-US" dirty="0"/>
          </a:p>
        </p:txBody>
      </p:sp>
    </p:spTree>
    <p:extLst>
      <p:ext uri="{BB962C8B-B14F-4D97-AF65-F5344CB8AC3E}">
        <p14:creationId xmlns:p14="http://schemas.microsoft.com/office/powerpoint/2010/main" val="1586529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 a general view</a:t>
            </a:r>
          </a:p>
        </p:txBody>
      </p:sp>
      <p:pic>
        <p:nvPicPr>
          <p:cNvPr id="4" name="Content Placeholder 3"/>
          <p:cNvPicPr>
            <a:picLocks noGrp="1" noChangeAspect="1"/>
          </p:cNvPicPr>
          <p:nvPr>
            <p:ph idx="1"/>
          </p:nvPr>
        </p:nvPicPr>
        <p:blipFill>
          <a:blip r:embed="rId2"/>
          <a:stretch>
            <a:fillRect/>
          </a:stretch>
        </p:blipFill>
        <p:spPr>
          <a:xfrm>
            <a:off x="2691515" y="2032848"/>
            <a:ext cx="3760969" cy="3203467"/>
          </a:xfrm>
          <a:prstGeom prst="rect">
            <a:avLst/>
          </a:prstGeom>
        </p:spPr>
      </p:pic>
    </p:spTree>
    <p:extLst>
      <p:ext uri="{BB962C8B-B14F-4D97-AF65-F5344CB8AC3E}">
        <p14:creationId xmlns:p14="http://schemas.microsoft.com/office/powerpoint/2010/main" val="81794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 process (x86)</a:t>
            </a:r>
          </a:p>
        </p:txBody>
      </p:sp>
      <p:pic>
        <p:nvPicPr>
          <p:cNvPr id="4" name="Content Placeholder 3"/>
          <p:cNvPicPr>
            <a:picLocks noGrp="1" noChangeAspect="1"/>
          </p:cNvPicPr>
          <p:nvPr>
            <p:ph idx="1"/>
          </p:nvPr>
        </p:nvPicPr>
        <p:blipFill>
          <a:blip r:embed="rId2"/>
          <a:stretch>
            <a:fillRect/>
          </a:stretch>
        </p:blipFill>
        <p:spPr>
          <a:xfrm>
            <a:off x="2126416" y="1752600"/>
            <a:ext cx="4891168" cy="4373563"/>
          </a:xfrm>
          <a:prstGeom prst="rect">
            <a:avLst/>
          </a:prstGeom>
        </p:spPr>
      </p:pic>
    </p:spTree>
    <p:extLst>
      <p:ext uri="{BB962C8B-B14F-4D97-AF65-F5344CB8AC3E}">
        <p14:creationId xmlns:p14="http://schemas.microsoft.com/office/powerpoint/2010/main" val="269609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(General)</a:t>
            </a:r>
          </a:p>
        </p:txBody>
      </p:sp>
      <p:sp>
        <p:nvSpPr>
          <p:cNvPr id="3" name="Content Placeholder 2"/>
          <p:cNvSpPr>
            <a:spLocks noGrp="1"/>
          </p:cNvSpPr>
          <p:nvPr>
            <p:ph idx="1"/>
          </p:nvPr>
        </p:nvSpPr>
        <p:spPr/>
        <p:txBody>
          <a:bodyPr/>
          <a:lstStyle/>
          <a:p>
            <a:r>
              <a:rPr lang="en-US" dirty="0"/>
              <a:t>First sector of a hard disk is called the Master Boot Record</a:t>
            </a:r>
          </a:p>
          <a:p>
            <a:r>
              <a:rPr lang="en-US" dirty="0"/>
              <a:t>512 bytes long</a:t>
            </a:r>
          </a:p>
          <a:p>
            <a:r>
              <a:rPr lang="en-US" dirty="0"/>
              <a:t>Contains the primary book loader</a:t>
            </a:r>
          </a:p>
          <a:p>
            <a:pPr lvl="1"/>
            <a:r>
              <a:rPr lang="en-US" dirty="0"/>
              <a:t>446 bytes long</a:t>
            </a:r>
          </a:p>
          <a:p>
            <a:r>
              <a:rPr lang="en-US" dirty="0"/>
              <a:t>Partition table</a:t>
            </a:r>
          </a:p>
          <a:p>
            <a:pPr lvl="1"/>
            <a:r>
              <a:rPr lang="en-US" dirty="0"/>
              <a:t>64 bytes long</a:t>
            </a:r>
          </a:p>
          <a:p>
            <a:pPr lvl="1"/>
            <a:r>
              <a:rPr lang="en-US" dirty="0"/>
              <a:t>Describes primary and extended partitions</a:t>
            </a:r>
          </a:p>
          <a:p>
            <a:r>
              <a:rPr lang="en-US" dirty="0"/>
              <a:t>MBR code looks for the active partition loads the boot sector into memory and passes control to it</a:t>
            </a:r>
          </a:p>
        </p:txBody>
      </p:sp>
    </p:spTree>
    <p:extLst>
      <p:ext uri="{BB962C8B-B14F-4D97-AF65-F5344CB8AC3E}">
        <p14:creationId xmlns:p14="http://schemas.microsoft.com/office/powerpoint/2010/main" val="2712476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attacks</a:t>
            </a:r>
          </a:p>
        </p:txBody>
      </p:sp>
      <p:sp>
        <p:nvSpPr>
          <p:cNvPr id="3" name="Content Placeholder 2"/>
          <p:cNvSpPr>
            <a:spLocks noGrp="1"/>
          </p:cNvSpPr>
          <p:nvPr>
            <p:ph idx="1"/>
          </p:nvPr>
        </p:nvSpPr>
        <p:spPr/>
        <p:txBody>
          <a:bodyPr/>
          <a:lstStyle/>
          <a:p>
            <a:r>
              <a:rPr lang="en-US" dirty="0"/>
              <a:t>Backdoors</a:t>
            </a:r>
          </a:p>
          <a:p>
            <a:r>
              <a:rPr lang="en-US" dirty="0"/>
              <a:t>Interruption of normal behavior</a:t>
            </a:r>
          </a:p>
          <a:p>
            <a:pPr lvl="1"/>
            <a:r>
              <a:rPr lang="en-US" dirty="0" err="1"/>
              <a:t>Glitching</a:t>
            </a:r>
            <a:r>
              <a:rPr lang="en-US" dirty="0"/>
              <a:t> </a:t>
            </a:r>
            <a:r>
              <a:rPr lang="en-US" dirty="0" err="1"/>
              <a:t>attcks</a:t>
            </a:r>
            <a:endParaRPr lang="en-US" dirty="0"/>
          </a:p>
          <a:p>
            <a:r>
              <a:rPr lang="en-US" dirty="0"/>
              <a:t>Counterfeit components</a:t>
            </a:r>
          </a:p>
          <a:p>
            <a:pPr lvl="1"/>
            <a:r>
              <a:rPr lang="en-US" dirty="0"/>
              <a:t>Backdoors</a:t>
            </a:r>
          </a:p>
          <a:p>
            <a:pPr lvl="2"/>
            <a:r>
              <a:rPr lang="en-US" dirty="0" err="1"/>
              <a:t>Rakshasha</a:t>
            </a:r>
            <a:endParaRPr lang="en-US" dirty="0"/>
          </a:p>
          <a:p>
            <a:pPr lvl="2"/>
            <a:r>
              <a:rPr lang="en-US" dirty="0"/>
              <a:t>Gate Level</a:t>
            </a:r>
          </a:p>
          <a:p>
            <a:pPr lvl="2"/>
            <a:endParaRPr lang="en-US" dirty="0"/>
          </a:p>
          <a:p>
            <a:endParaRPr lang="en-US" dirty="0"/>
          </a:p>
        </p:txBody>
      </p:sp>
    </p:spTree>
    <p:extLst>
      <p:ext uri="{BB962C8B-B14F-4D97-AF65-F5344CB8AC3E}">
        <p14:creationId xmlns:p14="http://schemas.microsoft.com/office/powerpoint/2010/main" val="24032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800100" y="476250"/>
            <a:ext cx="7935676" cy="5495925"/>
          </a:xfrm>
          <a:prstGeom prst="rect">
            <a:avLst/>
          </a:prstGeom>
        </p:spPr>
      </p:pic>
    </p:spTree>
    <p:extLst>
      <p:ext uri="{BB962C8B-B14F-4D97-AF65-F5344CB8AC3E}">
        <p14:creationId xmlns:p14="http://schemas.microsoft.com/office/powerpoint/2010/main" val="197173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457200" y="550976"/>
            <a:ext cx="8229600" cy="523220"/>
          </a:xfrm>
        </p:spPr>
        <p:txBody>
          <a:bodyPr/>
          <a:lstStyle/>
          <a:p>
            <a:r>
              <a:rPr lang="en-US" dirty="0"/>
              <a:t>Trusted Platform Module</a:t>
            </a:r>
          </a:p>
        </p:txBody>
      </p:sp>
      <p:sp>
        <p:nvSpPr>
          <p:cNvPr id="23555" name="Rectangle 5"/>
          <p:cNvSpPr>
            <a:spLocks noGrp="1" noChangeArrowheads="1"/>
          </p:cNvSpPr>
          <p:nvPr>
            <p:ph type="body" idx="1"/>
          </p:nvPr>
        </p:nvSpPr>
        <p:spPr/>
        <p:txBody>
          <a:bodyPr/>
          <a:lstStyle/>
          <a:p>
            <a:pPr>
              <a:spcBef>
                <a:spcPts val="1200"/>
              </a:spcBef>
              <a:buFont typeface="Courier New" panose="02070309020205020404" pitchFamily="49" charset="0"/>
              <a:buChar char="o"/>
            </a:pPr>
            <a:r>
              <a:rPr lang="en-US" sz="2400" dirty="0">
                <a:latin typeface="+mn-lt"/>
              </a:rPr>
              <a:t>Implements cryptographic protection</a:t>
            </a:r>
          </a:p>
          <a:p>
            <a:pPr>
              <a:spcBef>
                <a:spcPts val="1200"/>
              </a:spcBef>
              <a:buFont typeface="Courier New" panose="02070309020205020404" pitchFamily="49" charset="0"/>
              <a:buChar char="o"/>
            </a:pPr>
            <a:r>
              <a:rPr lang="en-US" sz="2400" dirty="0">
                <a:latin typeface="+mn-lt"/>
              </a:rPr>
              <a:t>A separate processor (smartcard chip) mounted on the motherboard</a:t>
            </a:r>
          </a:p>
          <a:p>
            <a:pPr>
              <a:spcBef>
                <a:spcPts val="1200"/>
              </a:spcBef>
              <a:buFont typeface="Courier New" panose="02070309020205020404" pitchFamily="49" charset="0"/>
              <a:buChar char="o"/>
            </a:pPr>
            <a:r>
              <a:rPr lang="en-US" sz="2400" dirty="0">
                <a:latin typeface="+mn-lt"/>
              </a:rPr>
              <a:t>Used to protect cryptographic keys</a:t>
            </a:r>
          </a:p>
          <a:p>
            <a:pPr>
              <a:spcBef>
                <a:spcPts val="1200"/>
              </a:spcBef>
              <a:buFont typeface="Courier New" panose="02070309020205020404" pitchFamily="49" charset="0"/>
              <a:buChar char="o"/>
            </a:pPr>
            <a:r>
              <a:rPr lang="en-US" sz="2400" dirty="0">
                <a:latin typeface="+mn-lt"/>
              </a:rPr>
              <a:t>Works with memory features to </a:t>
            </a:r>
          </a:p>
          <a:p>
            <a:pPr marL="339725" indent="0">
              <a:spcBef>
                <a:spcPts val="0"/>
              </a:spcBef>
              <a:buNone/>
            </a:pPr>
            <a:r>
              <a:rPr lang="en-US" sz="2400" dirty="0">
                <a:latin typeface="+mn-lt"/>
              </a:rPr>
              <a:t>create isolated memory spaces</a:t>
            </a:r>
          </a:p>
          <a:p>
            <a:pPr>
              <a:spcBef>
                <a:spcPts val="1200"/>
              </a:spcBef>
              <a:buFont typeface="Courier New" panose="02070309020205020404" pitchFamily="49" charset="0"/>
              <a:buChar char="o"/>
            </a:pPr>
            <a:endParaRPr lang="en-US" sz="2400" dirty="0">
              <a:latin typeface="+mn-lt"/>
            </a:endParaRPr>
          </a:p>
          <a:p>
            <a:pPr>
              <a:spcBef>
                <a:spcPts val="1200"/>
              </a:spcBef>
              <a:buFont typeface="Courier New" panose="02070309020205020404" pitchFamily="49" charset="0"/>
              <a:buChar char="o"/>
            </a:pPr>
            <a:endParaRPr lang="en-US" sz="2400" dirty="0">
              <a:latin typeface="+mn-lt"/>
            </a:endParaRPr>
          </a:p>
          <a:p>
            <a:pPr>
              <a:spcBef>
                <a:spcPts val="1200"/>
              </a:spcBef>
              <a:buFont typeface="Courier New" panose="02070309020205020404" pitchFamily="49" charset="0"/>
              <a:buChar char="o"/>
            </a:pPr>
            <a:endParaRPr lang="en-US" sz="2400" dirty="0">
              <a:latin typeface="+mn-lt"/>
            </a:endParaRPr>
          </a:p>
        </p:txBody>
      </p:sp>
      <p:sp>
        <p:nvSpPr>
          <p:cNvPr id="2" name="Slide Number Placeholder 1"/>
          <p:cNvSpPr>
            <a:spLocks noGrp="1"/>
          </p:cNvSpPr>
          <p:nvPr>
            <p:ph type="sldNum" sz="quarter" idx="11"/>
          </p:nvPr>
        </p:nvSpPr>
        <p:spPr/>
        <p:txBody>
          <a:bodyPr/>
          <a:lstStyle/>
          <a:p>
            <a:pPr>
              <a:defRPr/>
            </a:pPr>
            <a:fld id="{0CFDEA91-141F-430B-9992-4E0F2FAC2E5F}" type="slidenum">
              <a:rPr lang="en-US" smtClean="0"/>
              <a:pPr>
                <a:defRPr/>
              </a:pPr>
              <a:t>15</a:t>
            </a:fld>
            <a:endParaRPr lang="en-US" dirty="0"/>
          </a:p>
        </p:txBody>
      </p:sp>
      <p:sp>
        <p:nvSpPr>
          <p:cNvPr id="3" name="Date Placeholder 2"/>
          <p:cNvSpPr>
            <a:spLocks noGrp="1"/>
          </p:cNvSpPr>
          <p:nvPr>
            <p:ph type="dt" sz="half" idx="12"/>
          </p:nvPr>
        </p:nvSpPr>
        <p:spPr/>
        <p:txBody>
          <a:bodyPr/>
          <a:lstStyle/>
          <a:p>
            <a:pPr>
              <a:defRPr/>
            </a:pPr>
            <a:fld id="{0DE627C9-3C5F-3940-AB85-2EF326939818}" type="datetime1">
              <a:rPr lang="en-US" smtClean="0"/>
              <a:t>2/9/2022</a:t>
            </a:fld>
            <a:endParaRPr lang="en-US" dirty="0"/>
          </a:p>
        </p:txBody>
      </p:sp>
      <p:sp>
        <p:nvSpPr>
          <p:cNvPr id="5" name="Footer Placeholder 4"/>
          <p:cNvSpPr>
            <a:spLocks noGrp="1"/>
          </p:cNvSpPr>
          <p:nvPr>
            <p:ph type="ftr" sz="quarter" idx="10"/>
          </p:nvPr>
        </p:nvSpPr>
        <p:spPr/>
        <p:txBody>
          <a:bodyPr/>
          <a:lstStyle/>
          <a:p>
            <a:pPr>
              <a:defRPr/>
            </a:pPr>
            <a:r>
              <a:rPr lang="en-US" dirty="0"/>
              <a:t>Colorado Springs ISSA Chapter</a:t>
            </a:r>
          </a:p>
        </p:txBody>
      </p:sp>
      <p:pic>
        <p:nvPicPr>
          <p:cNvPr id="9220" name="Picture 4" descr="https://knowledgehungama.files.wordpress.com/2012/06/tp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58629"/>
            <a:ext cx="4572000" cy="324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78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Trusted platform module internals</a:t>
            </a:r>
          </a:p>
        </p:txBody>
      </p:sp>
      <p:pic>
        <p:nvPicPr>
          <p:cNvPr id="4" name="Content Placeholder 3"/>
          <p:cNvPicPr>
            <a:picLocks noGrp="1" noChangeAspect="1"/>
          </p:cNvPicPr>
          <p:nvPr>
            <p:ph idx="1"/>
          </p:nvPr>
        </p:nvPicPr>
        <p:blipFill>
          <a:blip r:embed="rId2"/>
          <a:stretch>
            <a:fillRect/>
          </a:stretch>
        </p:blipFill>
        <p:spPr>
          <a:xfrm>
            <a:off x="2931564" y="1752600"/>
            <a:ext cx="3280872" cy="4373563"/>
          </a:xfrm>
          <a:prstGeom prst="rect">
            <a:avLst/>
          </a:prstGeom>
        </p:spPr>
      </p:pic>
    </p:spTree>
    <p:extLst>
      <p:ext uri="{BB962C8B-B14F-4D97-AF65-F5344CB8AC3E}">
        <p14:creationId xmlns:p14="http://schemas.microsoft.com/office/powerpoint/2010/main" val="4090743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an operating system</a:t>
            </a:r>
          </a:p>
        </p:txBody>
      </p:sp>
      <p:sp>
        <p:nvSpPr>
          <p:cNvPr id="3" name="Content Placeholder 2"/>
          <p:cNvSpPr>
            <a:spLocks noGrp="1"/>
          </p:cNvSpPr>
          <p:nvPr>
            <p:ph idx="1"/>
          </p:nvPr>
        </p:nvSpPr>
        <p:spPr/>
        <p:txBody>
          <a:bodyPr/>
          <a:lstStyle/>
          <a:p>
            <a:r>
              <a:rPr lang="en-US" dirty="0"/>
              <a:t>Hardware</a:t>
            </a:r>
          </a:p>
          <a:p>
            <a:pPr lvl="1"/>
            <a:r>
              <a:rPr lang="en-US" dirty="0"/>
              <a:t>BIOS</a:t>
            </a:r>
          </a:p>
          <a:p>
            <a:r>
              <a:rPr lang="en-US" dirty="0"/>
              <a:t>Software</a:t>
            </a:r>
          </a:p>
          <a:p>
            <a:pPr lvl="1"/>
            <a:r>
              <a:rPr lang="en-US" dirty="0"/>
              <a:t>Kernel</a:t>
            </a:r>
          </a:p>
          <a:p>
            <a:pPr lvl="2"/>
            <a:r>
              <a:rPr lang="en-US" dirty="0"/>
              <a:t>Kernel Modules/Device Drivers</a:t>
            </a:r>
          </a:p>
          <a:p>
            <a:pPr lvl="1"/>
            <a:r>
              <a:rPr lang="en-US" dirty="0"/>
              <a:t>User environment</a:t>
            </a:r>
          </a:p>
          <a:p>
            <a:pPr lvl="1"/>
            <a:r>
              <a:rPr lang="en-US" dirty="0"/>
              <a:t>System programs</a:t>
            </a:r>
          </a:p>
          <a:p>
            <a:pPr lvl="2"/>
            <a:r>
              <a:rPr lang="en-US" dirty="0"/>
              <a:t>Utilities (mv, </a:t>
            </a:r>
            <a:r>
              <a:rPr lang="en-US" dirty="0" err="1"/>
              <a:t>cp</a:t>
            </a:r>
            <a:r>
              <a:rPr lang="en-US" dirty="0"/>
              <a:t>, </a:t>
            </a:r>
            <a:r>
              <a:rPr lang="en-US" dirty="0" err="1"/>
              <a:t>rm</a:t>
            </a:r>
            <a:r>
              <a:rPr lang="en-US" dirty="0"/>
              <a:t> – UNIX; move, copy, del – Windows)</a:t>
            </a:r>
          </a:p>
          <a:p>
            <a:pPr lvl="2"/>
            <a:r>
              <a:rPr lang="en-US" dirty="0"/>
              <a:t>Applications</a:t>
            </a:r>
          </a:p>
          <a:p>
            <a:pPr lvl="3"/>
            <a:r>
              <a:rPr lang="en-US" dirty="0"/>
              <a:t>OpenOffice, </a:t>
            </a:r>
            <a:r>
              <a:rPr lang="en-US" dirty="0" err="1"/>
              <a:t>Emacs</a:t>
            </a:r>
            <a:r>
              <a:rPr lang="en-US" dirty="0"/>
              <a:t>, </a:t>
            </a:r>
            <a:r>
              <a:rPr lang="en-US" dirty="0" err="1"/>
              <a:t>Matlab</a:t>
            </a:r>
            <a:r>
              <a:rPr lang="en-US" dirty="0"/>
              <a:t>, Office 2016, Photoshop</a:t>
            </a:r>
          </a:p>
          <a:p>
            <a:endParaRPr lang="en-US" dirty="0"/>
          </a:p>
          <a:p>
            <a:endParaRPr lang="en-US" dirty="0"/>
          </a:p>
        </p:txBody>
      </p:sp>
    </p:spTree>
    <p:extLst>
      <p:ext uri="{BB962C8B-B14F-4D97-AF65-F5344CB8AC3E}">
        <p14:creationId xmlns:p14="http://schemas.microsoft.com/office/powerpoint/2010/main" val="164575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Functionality</a:t>
            </a:r>
          </a:p>
        </p:txBody>
      </p:sp>
      <p:sp>
        <p:nvSpPr>
          <p:cNvPr id="3" name="Content Placeholder 2"/>
          <p:cNvSpPr>
            <a:spLocks noGrp="1"/>
          </p:cNvSpPr>
          <p:nvPr>
            <p:ph idx="1"/>
          </p:nvPr>
        </p:nvSpPr>
        <p:spPr/>
        <p:txBody>
          <a:bodyPr/>
          <a:lstStyle/>
          <a:p>
            <a:r>
              <a:rPr lang="en-US" dirty="0"/>
              <a:t>Loads applications into memory</a:t>
            </a:r>
          </a:p>
          <a:p>
            <a:pPr lvl="1"/>
            <a:r>
              <a:rPr lang="en-US" dirty="0"/>
              <a:t>Handles process scheduling</a:t>
            </a:r>
          </a:p>
          <a:p>
            <a:pPr lvl="1"/>
            <a:r>
              <a:rPr lang="en-US" dirty="0"/>
              <a:t>Ensures processes do not interfere with each other</a:t>
            </a:r>
          </a:p>
          <a:p>
            <a:pPr lvl="1"/>
            <a:r>
              <a:rPr lang="en-US" dirty="0"/>
              <a:t>Provides for memory management</a:t>
            </a:r>
          </a:p>
          <a:p>
            <a:pPr lvl="1"/>
            <a:r>
              <a:rPr lang="en-US" dirty="0"/>
              <a:t>Data security</a:t>
            </a:r>
          </a:p>
          <a:p>
            <a:pPr lvl="1"/>
            <a:r>
              <a:rPr lang="en-US" dirty="0"/>
              <a:t>File management</a:t>
            </a:r>
          </a:p>
          <a:p>
            <a:r>
              <a:rPr lang="en-US" dirty="0"/>
              <a:t>Device Drivers/Kernel Modules</a:t>
            </a:r>
          </a:p>
          <a:p>
            <a:pPr lvl="1"/>
            <a:r>
              <a:rPr lang="en-US" dirty="0"/>
              <a:t>Provide functionality of specific hardware components</a:t>
            </a:r>
          </a:p>
          <a:p>
            <a:pPr lvl="2"/>
            <a:r>
              <a:rPr lang="en-US" dirty="0"/>
              <a:t>SCSI devices</a:t>
            </a:r>
          </a:p>
          <a:p>
            <a:pPr lvl="2"/>
            <a:r>
              <a:rPr lang="en-US" dirty="0"/>
              <a:t>Network</a:t>
            </a:r>
          </a:p>
          <a:p>
            <a:pPr lvl="2"/>
            <a:r>
              <a:rPr lang="en-US" dirty="0"/>
              <a:t>Printers</a:t>
            </a:r>
          </a:p>
        </p:txBody>
      </p:sp>
    </p:spTree>
    <p:extLst>
      <p:ext uri="{BB962C8B-B14F-4D97-AF65-F5344CB8AC3E}">
        <p14:creationId xmlns:p14="http://schemas.microsoft.com/office/powerpoint/2010/main" val="3469808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environment</a:t>
            </a:r>
          </a:p>
        </p:txBody>
      </p:sp>
      <p:sp>
        <p:nvSpPr>
          <p:cNvPr id="3" name="Content Placeholder 2"/>
          <p:cNvSpPr>
            <a:spLocks noGrp="1"/>
          </p:cNvSpPr>
          <p:nvPr>
            <p:ph idx="1"/>
          </p:nvPr>
        </p:nvSpPr>
        <p:spPr/>
        <p:txBody>
          <a:bodyPr/>
          <a:lstStyle/>
          <a:p>
            <a:r>
              <a:rPr lang="en-US" dirty="0"/>
              <a:t>GNOME/X Windows (UNIX)</a:t>
            </a:r>
          </a:p>
          <a:p>
            <a:r>
              <a:rPr lang="en-US" dirty="0"/>
              <a:t>Windows</a:t>
            </a:r>
          </a:p>
          <a:p>
            <a:r>
              <a:rPr lang="en-US" dirty="0" err="1"/>
              <a:t>MacOS</a:t>
            </a:r>
            <a:endParaRPr lang="en-US" dirty="0"/>
          </a:p>
        </p:txBody>
      </p:sp>
      <p:pic>
        <p:nvPicPr>
          <p:cNvPr id="4" name="Picture 3"/>
          <p:cNvPicPr>
            <a:picLocks noChangeAspect="1"/>
          </p:cNvPicPr>
          <p:nvPr/>
        </p:nvPicPr>
        <p:blipFill>
          <a:blip r:embed="rId2"/>
          <a:stretch>
            <a:fillRect/>
          </a:stretch>
        </p:blipFill>
        <p:spPr>
          <a:xfrm>
            <a:off x="915010" y="2954797"/>
            <a:ext cx="4228490" cy="3171368"/>
          </a:xfrm>
          <a:prstGeom prst="rect">
            <a:avLst/>
          </a:prstGeom>
        </p:spPr>
      </p:pic>
      <p:pic>
        <p:nvPicPr>
          <p:cNvPr id="6" name="Picture 5"/>
          <p:cNvPicPr>
            <a:picLocks noChangeAspect="1"/>
          </p:cNvPicPr>
          <p:nvPr/>
        </p:nvPicPr>
        <p:blipFill>
          <a:blip r:embed="rId3"/>
          <a:stretch>
            <a:fillRect/>
          </a:stretch>
        </p:blipFill>
        <p:spPr>
          <a:xfrm>
            <a:off x="2400909" y="2357436"/>
            <a:ext cx="4514241" cy="33856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5300" y="3279726"/>
            <a:ext cx="4381500" cy="2463391"/>
          </a:xfrm>
          <a:prstGeom prst="rect">
            <a:avLst/>
          </a:prstGeom>
        </p:spPr>
      </p:pic>
    </p:spTree>
    <p:extLst>
      <p:ext uri="{BB962C8B-B14F-4D97-AF65-F5344CB8AC3E}">
        <p14:creationId xmlns:p14="http://schemas.microsoft.com/office/powerpoint/2010/main" val="342301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rgbClr val="FF0000"/>
                </a:solidFill>
              </a:rPr>
              <a:t>Parts of an operating system</a:t>
            </a:r>
          </a:p>
        </p:txBody>
      </p:sp>
      <p:sp>
        <p:nvSpPr>
          <p:cNvPr id="5" name="Text Placeholder 4"/>
          <p:cNvSpPr>
            <a:spLocks noGrp="1"/>
          </p:cNvSpPr>
          <p:nvPr>
            <p:ph type="body" sz="quarter" idx="10"/>
          </p:nvPr>
        </p:nvSpPr>
        <p:spPr/>
        <p:txBody>
          <a:bodyPr/>
          <a:lstStyle/>
          <a:p>
            <a:endParaRPr lang="en-US" dirty="0"/>
          </a:p>
        </p:txBody>
      </p:sp>
      <p:sp>
        <p:nvSpPr>
          <p:cNvPr id="6" name="Text Placeholder 5"/>
          <p:cNvSpPr>
            <a:spLocks noGrp="1"/>
          </p:cNvSpPr>
          <p:nvPr>
            <p:ph type="body" sz="quarter" idx="11"/>
          </p:nvPr>
        </p:nvSpPr>
        <p:spPr/>
        <p:txBody>
          <a:bodyPr/>
          <a:lstStyle/>
          <a:p>
            <a:r>
              <a:rPr lang="en-US" dirty="0">
                <a:solidFill>
                  <a:srgbClr val="FF0000"/>
                </a:solidFill>
              </a:rPr>
              <a:t>February 12, 2019</a:t>
            </a:r>
          </a:p>
        </p:txBody>
      </p:sp>
    </p:spTree>
    <p:extLst>
      <p:ext uri="{BB962C8B-B14F-4D97-AF65-F5344CB8AC3E}">
        <p14:creationId xmlns:p14="http://schemas.microsoft.com/office/powerpoint/2010/main" val="2191963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tasks</a:t>
            </a:r>
          </a:p>
        </p:txBody>
      </p:sp>
      <p:sp>
        <p:nvSpPr>
          <p:cNvPr id="3" name="Content Placeholder 2"/>
          <p:cNvSpPr>
            <a:spLocks noGrp="1"/>
          </p:cNvSpPr>
          <p:nvPr>
            <p:ph idx="1"/>
          </p:nvPr>
        </p:nvSpPr>
        <p:spPr/>
        <p:txBody>
          <a:bodyPr/>
          <a:lstStyle/>
          <a:p>
            <a:r>
              <a:rPr lang="en-US" dirty="0"/>
              <a:t>Process Management</a:t>
            </a:r>
          </a:p>
          <a:p>
            <a:r>
              <a:rPr lang="en-US" dirty="0"/>
              <a:t>Memory Management</a:t>
            </a:r>
          </a:p>
          <a:p>
            <a:r>
              <a:rPr lang="en-US" dirty="0"/>
              <a:t>File System Management</a:t>
            </a:r>
          </a:p>
          <a:p>
            <a:r>
              <a:rPr lang="en-US" dirty="0"/>
              <a:t>Device Management</a:t>
            </a:r>
          </a:p>
          <a:p>
            <a:r>
              <a:rPr lang="en-US" dirty="0"/>
              <a:t>Error Management</a:t>
            </a:r>
          </a:p>
          <a:p>
            <a:r>
              <a:rPr lang="en-US" dirty="0"/>
              <a:t>Auditing </a:t>
            </a:r>
          </a:p>
          <a:p>
            <a:r>
              <a:rPr lang="en-US" dirty="0"/>
              <a:t>Security</a:t>
            </a:r>
          </a:p>
          <a:p>
            <a:endParaRPr lang="en-US" dirty="0"/>
          </a:p>
        </p:txBody>
      </p:sp>
    </p:spTree>
    <p:extLst>
      <p:ext uri="{BB962C8B-B14F-4D97-AF65-F5344CB8AC3E}">
        <p14:creationId xmlns:p14="http://schemas.microsoft.com/office/powerpoint/2010/main" val="3326643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62703E-1CB8-4A7B-9581-93FC6F84023C}"/>
              </a:ext>
            </a:extLst>
          </p:cNvPr>
          <p:cNvSpPr>
            <a:spLocks noGrp="1"/>
          </p:cNvSpPr>
          <p:nvPr>
            <p:ph type="title"/>
          </p:nvPr>
        </p:nvSpPr>
        <p:spPr>
          <a:xfrm>
            <a:off x="457200" y="2885917"/>
            <a:ext cx="8229600" cy="1077218"/>
          </a:xfrm>
        </p:spPr>
        <p:txBody>
          <a:bodyPr/>
          <a:lstStyle/>
          <a:p>
            <a:r>
              <a:rPr lang="en-US" dirty="0">
                <a:solidFill>
                  <a:schemeClr val="bg2"/>
                </a:solidFill>
              </a:rPr>
              <a:t>Some protections in modern Operating Systems</a:t>
            </a:r>
          </a:p>
        </p:txBody>
      </p:sp>
    </p:spTree>
    <p:extLst>
      <p:ext uri="{BB962C8B-B14F-4D97-AF65-F5344CB8AC3E}">
        <p14:creationId xmlns:p14="http://schemas.microsoft.com/office/powerpoint/2010/main" val="239592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FFF8-A1F9-460C-9D42-CE9C8E206278}"/>
              </a:ext>
            </a:extLst>
          </p:cNvPr>
          <p:cNvSpPr>
            <a:spLocks noGrp="1"/>
          </p:cNvSpPr>
          <p:nvPr>
            <p:ph type="title"/>
          </p:nvPr>
        </p:nvSpPr>
        <p:spPr/>
        <p:txBody>
          <a:bodyPr/>
          <a:lstStyle/>
          <a:p>
            <a:r>
              <a:rPr lang="en-US" dirty="0"/>
              <a:t>Classic buffer overflows</a:t>
            </a:r>
          </a:p>
        </p:txBody>
      </p:sp>
      <p:sp>
        <p:nvSpPr>
          <p:cNvPr id="3" name="Content Placeholder 2">
            <a:extLst>
              <a:ext uri="{FF2B5EF4-FFF2-40B4-BE49-F238E27FC236}">
                <a16:creationId xmlns:a16="http://schemas.microsoft.com/office/drawing/2014/main" id="{43C127E5-510A-4F31-8E12-272062C1E9EF}"/>
              </a:ext>
            </a:extLst>
          </p:cNvPr>
          <p:cNvSpPr>
            <a:spLocks noGrp="1"/>
          </p:cNvSpPr>
          <p:nvPr>
            <p:ph idx="1"/>
          </p:nvPr>
        </p:nvSpPr>
        <p:spPr/>
        <p:txBody>
          <a:bodyPr/>
          <a:lstStyle/>
          <a:p>
            <a:r>
              <a:rPr lang="en-US" dirty="0"/>
              <a:t>char </a:t>
            </a:r>
            <a:r>
              <a:rPr lang="en-US" dirty="0" err="1"/>
              <a:t>buf</a:t>
            </a:r>
            <a:r>
              <a:rPr lang="en-US" dirty="0"/>
              <a:t>[4];</a:t>
            </a:r>
          </a:p>
          <a:p>
            <a:endParaRPr lang="en-US" dirty="0"/>
          </a:p>
          <a:p>
            <a:endParaRPr lang="en-US" dirty="0"/>
          </a:p>
          <a:p>
            <a:r>
              <a:rPr lang="en-US" dirty="0" err="1"/>
              <a:t>strcpy</a:t>
            </a:r>
            <a:r>
              <a:rPr lang="en-US" dirty="0"/>
              <a:t>(</a:t>
            </a:r>
            <a:r>
              <a:rPr lang="en-US" dirty="0" err="1"/>
              <a:t>buf</a:t>
            </a:r>
            <a:r>
              <a:rPr lang="en-US" dirty="0"/>
              <a:t>, “AAAABBBB”);</a:t>
            </a:r>
          </a:p>
        </p:txBody>
      </p:sp>
      <p:pic>
        <p:nvPicPr>
          <p:cNvPr id="6" name="Picture 5">
            <a:extLst>
              <a:ext uri="{FF2B5EF4-FFF2-40B4-BE49-F238E27FC236}">
                <a16:creationId xmlns:a16="http://schemas.microsoft.com/office/drawing/2014/main" id="{41E0C3DD-9142-43E1-89F8-E32F20B96542}"/>
              </a:ext>
            </a:extLst>
          </p:cNvPr>
          <p:cNvPicPr>
            <a:picLocks noChangeAspect="1"/>
          </p:cNvPicPr>
          <p:nvPr/>
        </p:nvPicPr>
        <p:blipFill>
          <a:blip r:embed="rId2"/>
          <a:stretch>
            <a:fillRect/>
          </a:stretch>
        </p:blipFill>
        <p:spPr>
          <a:xfrm>
            <a:off x="1260772" y="3431516"/>
            <a:ext cx="6134775" cy="507867"/>
          </a:xfrm>
          <a:prstGeom prst="rect">
            <a:avLst/>
          </a:prstGeom>
        </p:spPr>
      </p:pic>
      <p:pic>
        <p:nvPicPr>
          <p:cNvPr id="7" name="Picture 6">
            <a:extLst>
              <a:ext uri="{FF2B5EF4-FFF2-40B4-BE49-F238E27FC236}">
                <a16:creationId xmlns:a16="http://schemas.microsoft.com/office/drawing/2014/main" id="{69D65959-5AE4-45C3-BECA-4FA1328CE8E6}"/>
              </a:ext>
            </a:extLst>
          </p:cNvPr>
          <p:cNvPicPr>
            <a:picLocks noChangeAspect="1"/>
          </p:cNvPicPr>
          <p:nvPr/>
        </p:nvPicPr>
        <p:blipFill>
          <a:blip r:embed="rId3"/>
          <a:stretch>
            <a:fillRect/>
          </a:stretch>
        </p:blipFill>
        <p:spPr>
          <a:xfrm>
            <a:off x="1260772" y="2282167"/>
            <a:ext cx="6134775" cy="507867"/>
          </a:xfrm>
          <a:prstGeom prst="rect">
            <a:avLst/>
          </a:prstGeom>
        </p:spPr>
      </p:pic>
    </p:spTree>
    <p:extLst>
      <p:ext uri="{BB962C8B-B14F-4D97-AF65-F5344CB8AC3E}">
        <p14:creationId xmlns:p14="http://schemas.microsoft.com/office/powerpoint/2010/main" val="270626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FFF8-A1F9-460C-9D42-CE9C8E206278}"/>
              </a:ext>
            </a:extLst>
          </p:cNvPr>
          <p:cNvSpPr>
            <a:spLocks noGrp="1"/>
          </p:cNvSpPr>
          <p:nvPr>
            <p:ph type="title"/>
          </p:nvPr>
        </p:nvSpPr>
        <p:spPr/>
        <p:txBody>
          <a:bodyPr/>
          <a:lstStyle/>
          <a:p>
            <a:r>
              <a:rPr lang="en-US" dirty="0"/>
              <a:t>Classic buffer overflows</a:t>
            </a:r>
          </a:p>
        </p:txBody>
      </p:sp>
      <p:sp>
        <p:nvSpPr>
          <p:cNvPr id="3" name="Content Placeholder 2">
            <a:extLst>
              <a:ext uri="{FF2B5EF4-FFF2-40B4-BE49-F238E27FC236}">
                <a16:creationId xmlns:a16="http://schemas.microsoft.com/office/drawing/2014/main" id="{43C127E5-510A-4F31-8E12-272062C1E9EF}"/>
              </a:ext>
            </a:extLst>
          </p:cNvPr>
          <p:cNvSpPr>
            <a:spLocks noGrp="1"/>
          </p:cNvSpPr>
          <p:nvPr>
            <p:ph idx="1"/>
          </p:nvPr>
        </p:nvSpPr>
        <p:spPr/>
        <p:txBody>
          <a:bodyPr/>
          <a:lstStyle/>
          <a:p>
            <a:r>
              <a:rPr lang="en-US" dirty="0"/>
              <a:t>char </a:t>
            </a:r>
            <a:r>
              <a:rPr lang="en-US" dirty="0" err="1"/>
              <a:t>buf</a:t>
            </a:r>
            <a:r>
              <a:rPr lang="en-US" dirty="0"/>
              <a:t>[4];</a:t>
            </a:r>
          </a:p>
          <a:p>
            <a:endParaRPr lang="en-US" dirty="0"/>
          </a:p>
          <a:p>
            <a:endParaRPr lang="en-US" dirty="0"/>
          </a:p>
          <a:p>
            <a:r>
              <a:rPr lang="en-US" dirty="0" err="1"/>
              <a:t>strcpy</a:t>
            </a:r>
            <a:r>
              <a:rPr lang="en-US" dirty="0"/>
              <a:t>(</a:t>
            </a:r>
            <a:r>
              <a:rPr lang="en-US" dirty="0" err="1"/>
              <a:t>buf</a:t>
            </a:r>
            <a:r>
              <a:rPr lang="en-US" dirty="0"/>
              <a:t>, “AAAABBBB”);</a:t>
            </a:r>
          </a:p>
          <a:p>
            <a:endParaRPr lang="en-US" dirty="0"/>
          </a:p>
          <a:p>
            <a:endParaRPr lang="en-US" dirty="0"/>
          </a:p>
          <a:p>
            <a:endParaRPr lang="en-US" dirty="0"/>
          </a:p>
          <a:p>
            <a:r>
              <a:rPr lang="en-US" dirty="0"/>
              <a:t>Overwrites other memory</a:t>
            </a:r>
          </a:p>
          <a:p>
            <a:pPr lvl="1"/>
            <a:r>
              <a:rPr lang="en-US" dirty="0"/>
              <a:t>Here: the </a:t>
            </a:r>
            <a:r>
              <a:rPr lang="en-US" dirty="0" err="1"/>
              <a:t>allow_root_access</a:t>
            </a:r>
            <a:r>
              <a:rPr lang="en-US" dirty="0"/>
              <a:t> flag</a:t>
            </a:r>
          </a:p>
        </p:txBody>
      </p:sp>
      <p:pic>
        <p:nvPicPr>
          <p:cNvPr id="4" name="Picture 3">
            <a:extLst>
              <a:ext uri="{FF2B5EF4-FFF2-40B4-BE49-F238E27FC236}">
                <a16:creationId xmlns:a16="http://schemas.microsoft.com/office/drawing/2014/main" id="{45780127-3F62-41E6-ABCF-2EAD4CC059F0}"/>
              </a:ext>
            </a:extLst>
          </p:cNvPr>
          <p:cNvPicPr>
            <a:picLocks noChangeAspect="1"/>
          </p:cNvPicPr>
          <p:nvPr/>
        </p:nvPicPr>
        <p:blipFill>
          <a:blip r:embed="rId2"/>
          <a:stretch>
            <a:fillRect/>
          </a:stretch>
        </p:blipFill>
        <p:spPr>
          <a:xfrm>
            <a:off x="1260771" y="3596973"/>
            <a:ext cx="6134775" cy="507867"/>
          </a:xfrm>
          <a:prstGeom prst="rect">
            <a:avLst/>
          </a:prstGeom>
        </p:spPr>
      </p:pic>
      <p:pic>
        <p:nvPicPr>
          <p:cNvPr id="7" name="Picture 6">
            <a:extLst>
              <a:ext uri="{FF2B5EF4-FFF2-40B4-BE49-F238E27FC236}">
                <a16:creationId xmlns:a16="http://schemas.microsoft.com/office/drawing/2014/main" id="{A777A0DB-7D41-4671-B847-1DB28DB83F66}"/>
              </a:ext>
            </a:extLst>
          </p:cNvPr>
          <p:cNvPicPr>
            <a:picLocks noChangeAspect="1"/>
          </p:cNvPicPr>
          <p:nvPr/>
        </p:nvPicPr>
        <p:blipFill>
          <a:blip r:embed="rId3"/>
          <a:stretch>
            <a:fillRect/>
          </a:stretch>
        </p:blipFill>
        <p:spPr>
          <a:xfrm>
            <a:off x="1260771" y="2240280"/>
            <a:ext cx="6134775" cy="507867"/>
          </a:xfrm>
          <a:prstGeom prst="rect">
            <a:avLst/>
          </a:prstGeom>
        </p:spPr>
      </p:pic>
    </p:spTree>
    <p:extLst>
      <p:ext uri="{BB962C8B-B14F-4D97-AF65-F5344CB8AC3E}">
        <p14:creationId xmlns:p14="http://schemas.microsoft.com/office/powerpoint/2010/main" val="3562092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207426" y="313822"/>
            <a:ext cx="8478510" cy="538609"/>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 buffer overflow ATTACK</a:t>
            </a:r>
          </a:p>
        </p:txBody>
      </p:sp>
      <p:sp>
        <p:nvSpPr>
          <p:cNvPr id="16387" name="Rectangle 2"/>
          <p:cNvSpPr>
            <a:spLocks noChangeArrowheads="1"/>
          </p:cNvSpPr>
          <p:nvPr/>
        </p:nvSpPr>
        <p:spPr bwMode="auto">
          <a:xfrm>
            <a:off x="1555689" y="1452503"/>
            <a:ext cx="3111380" cy="4353189"/>
          </a:xfrm>
          <a:prstGeom prst="rect">
            <a:avLst/>
          </a:prstGeom>
          <a:solidFill>
            <a:srgbClr val="99CCFF"/>
          </a:solidFill>
          <a:ln w="38100">
            <a:solidFill>
              <a:srgbClr val="FF0000"/>
            </a:solidFill>
            <a:bevel/>
            <a:headEnd/>
            <a:tailEnd/>
          </a:ln>
        </p:spPr>
        <p:txBody>
          <a:bodyPr wrap="none" lIns="82945" tIns="41473" rIns="82945" bIns="41473" anchor="ctr"/>
          <a:lstStyle/>
          <a:p>
            <a:endParaRPr lang="en-US"/>
          </a:p>
        </p:txBody>
      </p:sp>
      <p:sp>
        <p:nvSpPr>
          <p:cNvPr id="16388" name="Line 3"/>
          <p:cNvSpPr>
            <a:spLocks noChangeShapeType="1"/>
          </p:cNvSpPr>
          <p:nvPr/>
        </p:nvSpPr>
        <p:spPr bwMode="auto">
          <a:xfrm flipV="1">
            <a:off x="1140839" y="1658359"/>
            <a:ext cx="1441" cy="3941479"/>
          </a:xfrm>
          <a:prstGeom prst="line">
            <a:avLst/>
          </a:prstGeom>
          <a:noFill/>
          <a:ln w="38100">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89" name="Text Box 4"/>
          <p:cNvSpPr txBox="1">
            <a:spLocks noChangeArrowheads="1"/>
          </p:cNvSpPr>
          <p:nvPr/>
        </p:nvSpPr>
        <p:spPr bwMode="auto">
          <a:xfrm>
            <a:off x="311137" y="2074388"/>
            <a:ext cx="829701"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Stack grows</a:t>
            </a:r>
          </a:p>
        </p:txBody>
      </p:sp>
      <p:sp>
        <p:nvSpPr>
          <p:cNvPr id="16390" name="Text Box 5"/>
          <p:cNvSpPr txBox="1">
            <a:spLocks noChangeArrowheads="1"/>
          </p:cNvSpPr>
          <p:nvPr/>
        </p:nvSpPr>
        <p:spPr bwMode="auto">
          <a:xfrm>
            <a:off x="311137" y="5417015"/>
            <a:ext cx="1037127"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High address</a:t>
            </a:r>
          </a:p>
        </p:txBody>
      </p:sp>
      <p:sp>
        <p:nvSpPr>
          <p:cNvPr id="16391" name="Text Box 6"/>
          <p:cNvSpPr txBox="1">
            <a:spLocks noChangeArrowheads="1"/>
          </p:cNvSpPr>
          <p:nvPr/>
        </p:nvSpPr>
        <p:spPr bwMode="auto">
          <a:xfrm>
            <a:off x="518562" y="1037914"/>
            <a:ext cx="1037127"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Low address</a:t>
            </a:r>
          </a:p>
        </p:txBody>
      </p:sp>
      <p:sp>
        <p:nvSpPr>
          <p:cNvPr id="16392" name="Line 7"/>
          <p:cNvSpPr>
            <a:spLocks noChangeShapeType="1"/>
          </p:cNvSpPr>
          <p:nvPr/>
        </p:nvSpPr>
        <p:spPr bwMode="auto">
          <a:xfrm>
            <a:off x="1555689" y="2281682"/>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3" name="Line 8"/>
          <p:cNvSpPr>
            <a:spLocks noChangeShapeType="1"/>
          </p:cNvSpPr>
          <p:nvPr/>
        </p:nvSpPr>
        <p:spPr bwMode="auto">
          <a:xfrm>
            <a:off x="1555689" y="3110861"/>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4" name="Line 9"/>
          <p:cNvSpPr>
            <a:spLocks noChangeShapeType="1"/>
          </p:cNvSpPr>
          <p:nvPr/>
        </p:nvSpPr>
        <p:spPr bwMode="auto">
          <a:xfrm>
            <a:off x="1555689" y="5391103"/>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5" name="Text Box 10"/>
          <p:cNvSpPr txBox="1">
            <a:spLocks noChangeArrowheads="1"/>
          </p:cNvSpPr>
          <p:nvPr/>
        </p:nvSpPr>
        <p:spPr bwMode="auto">
          <a:xfrm>
            <a:off x="2306057" y="5417015"/>
            <a:ext cx="1610644"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Top of Stack</a:t>
            </a:r>
          </a:p>
        </p:txBody>
      </p:sp>
      <p:sp>
        <p:nvSpPr>
          <p:cNvPr id="16396" name="Text Box 11"/>
          <p:cNvSpPr txBox="1">
            <a:spLocks noChangeArrowheads="1"/>
          </p:cNvSpPr>
          <p:nvPr/>
        </p:nvSpPr>
        <p:spPr bwMode="auto">
          <a:xfrm>
            <a:off x="4044794" y="4337355"/>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6397" name="Line 12"/>
          <p:cNvSpPr>
            <a:spLocks noChangeShapeType="1"/>
          </p:cNvSpPr>
          <p:nvPr/>
        </p:nvSpPr>
        <p:spPr bwMode="auto">
          <a:xfrm>
            <a:off x="1555689" y="4561924"/>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8" name="Text Box 13"/>
          <p:cNvSpPr txBox="1">
            <a:spLocks noChangeArrowheads="1"/>
          </p:cNvSpPr>
          <p:nvPr/>
        </p:nvSpPr>
        <p:spPr bwMode="auto">
          <a:xfrm>
            <a:off x="2406998" y="4753384"/>
            <a:ext cx="1292087"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dirty="0">
                <a:solidFill>
                  <a:srgbClr val="000080"/>
                </a:solidFill>
              </a:rPr>
              <a:t>Attack Code</a:t>
            </a:r>
          </a:p>
        </p:txBody>
      </p:sp>
      <p:sp>
        <p:nvSpPr>
          <p:cNvPr id="16399" name="Text Box 14"/>
          <p:cNvSpPr txBox="1">
            <a:spLocks noChangeArrowheads="1"/>
          </p:cNvSpPr>
          <p:nvPr/>
        </p:nvSpPr>
        <p:spPr bwMode="auto">
          <a:xfrm>
            <a:off x="1970541" y="1839742"/>
            <a:ext cx="2165002"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Local variable (buffer)</a:t>
            </a:r>
            <a:r>
              <a:rPr lang="ar-SA">
                <a:solidFill>
                  <a:srgbClr val="000000"/>
                </a:solidFill>
                <a:cs typeface="Arial" charset="0"/>
              </a:rPr>
              <a:t>‏</a:t>
            </a:r>
            <a:endParaRPr lang="en-GB">
              <a:solidFill>
                <a:srgbClr val="000000"/>
              </a:solidFill>
            </a:endParaRPr>
          </a:p>
        </p:txBody>
      </p:sp>
      <p:sp>
        <p:nvSpPr>
          <p:cNvPr id="16400" name="Line 15"/>
          <p:cNvSpPr>
            <a:spLocks noChangeShapeType="1"/>
          </p:cNvSpPr>
          <p:nvPr/>
        </p:nvSpPr>
        <p:spPr bwMode="auto">
          <a:xfrm>
            <a:off x="1555689" y="3732745"/>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1" name="Text Box 16"/>
          <p:cNvSpPr txBox="1">
            <a:spLocks noChangeArrowheads="1"/>
          </p:cNvSpPr>
          <p:nvPr/>
        </p:nvSpPr>
        <p:spPr bwMode="auto">
          <a:xfrm>
            <a:off x="2732324" y="3280727"/>
            <a:ext cx="641435"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RET</a:t>
            </a:r>
          </a:p>
        </p:txBody>
      </p:sp>
      <p:grpSp>
        <p:nvGrpSpPr>
          <p:cNvPr id="2" name="Group 1"/>
          <p:cNvGrpSpPr/>
          <p:nvPr/>
        </p:nvGrpSpPr>
        <p:grpSpPr>
          <a:xfrm>
            <a:off x="4665629" y="3318154"/>
            <a:ext cx="418162" cy="1704221"/>
            <a:chOff x="4665629" y="3318154"/>
            <a:chExt cx="418162" cy="1704221"/>
          </a:xfrm>
        </p:grpSpPr>
        <p:sp>
          <p:nvSpPr>
            <p:cNvPr id="16402" name="Line 17"/>
            <p:cNvSpPr>
              <a:spLocks noChangeShapeType="1"/>
            </p:cNvSpPr>
            <p:nvPr/>
          </p:nvSpPr>
          <p:spPr bwMode="auto">
            <a:xfrm>
              <a:off x="4667069" y="3338627"/>
              <a:ext cx="414851" cy="1440"/>
            </a:xfrm>
            <a:prstGeom prst="line">
              <a:avLst/>
            </a:prstGeom>
            <a:noFill/>
            <a:ln w="38100">
              <a:solidFill>
                <a:srgbClr val="80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3" name="Line 18"/>
            <p:cNvSpPr>
              <a:spLocks noChangeShapeType="1"/>
            </p:cNvSpPr>
            <p:nvPr/>
          </p:nvSpPr>
          <p:spPr bwMode="auto">
            <a:xfrm>
              <a:off x="5081920" y="3318154"/>
              <a:ext cx="1871" cy="1704221"/>
            </a:xfrm>
            <a:prstGeom prst="line">
              <a:avLst/>
            </a:prstGeom>
            <a:noFill/>
            <a:ln w="38100">
              <a:solidFill>
                <a:srgbClr val="80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4" name="Line 19"/>
            <p:cNvSpPr>
              <a:spLocks noChangeShapeType="1"/>
            </p:cNvSpPr>
            <p:nvPr/>
          </p:nvSpPr>
          <p:spPr bwMode="auto">
            <a:xfrm flipH="1">
              <a:off x="4665629" y="5003808"/>
              <a:ext cx="417732" cy="1440"/>
            </a:xfrm>
            <a:prstGeom prst="line">
              <a:avLst/>
            </a:prstGeom>
            <a:noFill/>
            <a:ln w="38100">
              <a:solidFill>
                <a:srgbClr val="800000"/>
              </a:solidFill>
              <a:bevel/>
              <a:headEnd/>
              <a:tailEnd type="arrow"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grpSp>
      <p:sp>
        <p:nvSpPr>
          <p:cNvPr id="16405" name="Line 20"/>
          <p:cNvSpPr>
            <a:spLocks noChangeShapeType="1"/>
          </p:cNvSpPr>
          <p:nvPr/>
        </p:nvSpPr>
        <p:spPr bwMode="auto">
          <a:xfrm>
            <a:off x="4874495" y="1452503"/>
            <a:ext cx="1441" cy="1658358"/>
          </a:xfrm>
          <a:prstGeom prst="line">
            <a:avLst/>
          </a:prstGeom>
          <a:noFill/>
          <a:ln w="28575">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6" name="Text Box 21"/>
          <p:cNvSpPr txBox="1">
            <a:spLocks noChangeArrowheads="1"/>
          </p:cNvSpPr>
          <p:nvPr/>
        </p:nvSpPr>
        <p:spPr bwMode="auto">
          <a:xfrm>
            <a:off x="4874495" y="1685710"/>
            <a:ext cx="829701"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string grows</a:t>
            </a:r>
          </a:p>
        </p:txBody>
      </p:sp>
      <p:sp>
        <p:nvSpPr>
          <p:cNvPr id="16407" name="Text Box 22"/>
          <p:cNvSpPr txBox="1">
            <a:spLocks noChangeArrowheads="1"/>
          </p:cNvSpPr>
          <p:nvPr/>
        </p:nvSpPr>
        <p:spPr bwMode="auto">
          <a:xfrm>
            <a:off x="5704196" y="2280242"/>
            <a:ext cx="3215093" cy="186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marL="285750" indent="-285750" eaLnBrk="1">
              <a:buFont typeface="Arial" pitchFamily="34" charset="0"/>
              <a:buChar char="•"/>
            </a:pPr>
            <a:r>
              <a:rPr lang="en-GB" dirty="0">
                <a:solidFill>
                  <a:srgbClr val="FF0000"/>
                </a:solidFill>
              </a:rPr>
              <a:t>Inject malicious code into the virtual space of a process;</a:t>
            </a:r>
          </a:p>
          <a:p>
            <a:pPr marL="285750" indent="-285750" eaLnBrk="1">
              <a:buFont typeface="Arial" pitchFamily="34" charset="0"/>
              <a:buChar char="•"/>
            </a:pPr>
            <a:r>
              <a:rPr lang="en-GB" dirty="0">
                <a:solidFill>
                  <a:srgbClr val="FF0000"/>
                </a:solidFill>
              </a:rPr>
              <a:t>Modify the content of RET to redirect the execution flow to the malicious code.</a:t>
            </a:r>
          </a:p>
        </p:txBody>
      </p:sp>
    </p:spTree>
    <p:extLst>
      <p:ext uri="{BB962C8B-B14F-4D97-AF65-F5344CB8AC3E}">
        <p14:creationId xmlns:p14="http://schemas.microsoft.com/office/powerpoint/2010/main" val="28842455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D2C4-3E00-4431-9DA6-7D4E5FB4EF21}"/>
              </a:ext>
            </a:extLst>
          </p:cNvPr>
          <p:cNvSpPr>
            <a:spLocks noGrp="1"/>
          </p:cNvSpPr>
          <p:nvPr>
            <p:ph type="title"/>
          </p:nvPr>
        </p:nvSpPr>
        <p:spPr/>
        <p:txBody>
          <a:bodyPr/>
          <a:lstStyle/>
          <a:p>
            <a:r>
              <a:rPr lang="en-US" dirty="0"/>
              <a:t>Buffer overflow prevention</a:t>
            </a:r>
          </a:p>
        </p:txBody>
      </p:sp>
      <p:sp>
        <p:nvSpPr>
          <p:cNvPr id="3" name="Content Placeholder 2">
            <a:extLst>
              <a:ext uri="{FF2B5EF4-FFF2-40B4-BE49-F238E27FC236}">
                <a16:creationId xmlns:a16="http://schemas.microsoft.com/office/drawing/2014/main" id="{848A0D7C-A274-419D-901C-FA5BC34FB7E6}"/>
              </a:ext>
            </a:extLst>
          </p:cNvPr>
          <p:cNvSpPr>
            <a:spLocks noGrp="1"/>
          </p:cNvSpPr>
          <p:nvPr>
            <p:ph idx="1"/>
          </p:nvPr>
        </p:nvSpPr>
        <p:spPr/>
        <p:txBody>
          <a:bodyPr/>
          <a:lstStyle/>
          <a:p>
            <a:r>
              <a:rPr lang="en-US" dirty="0"/>
              <a:t>Why do buffer overflows happen?</a:t>
            </a:r>
          </a:p>
          <a:p>
            <a:pPr lvl="1"/>
            <a:r>
              <a:rPr lang="en-US" dirty="0"/>
              <a:t>Human error</a:t>
            </a:r>
          </a:p>
          <a:p>
            <a:pPr lvl="1"/>
            <a:r>
              <a:rPr lang="en-US" dirty="0"/>
              <a:t>Unsafe languages</a:t>
            </a:r>
          </a:p>
          <a:p>
            <a:pPr lvl="1"/>
            <a:endParaRPr lang="en-US" dirty="0"/>
          </a:p>
          <a:p>
            <a:r>
              <a:rPr lang="en-US" dirty="0"/>
              <a:t>How do we fix that?</a:t>
            </a:r>
          </a:p>
          <a:p>
            <a:pPr lvl="1"/>
            <a:r>
              <a:rPr lang="en-US" dirty="0"/>
              <a:t>Make people aware</a:t>
            </a:r>
          </a:p>
          <a:p>
            <a:pPr lvl="2"/>
            <a:r>
              <a:rPr lang="en-US" dirty="0"/>
              <a:t>Mixed results</a:t>
            </a:r>
          </a:p>
          <a:p>
            <a:pPr lvl="1"/>
            <a:r>
              <a:rPr lang="en-US" dirty="0"/>
              <a:t>Make the language safe</a:t>
            </a:r>
          </a:p>
          <a:p>
            <a:pPr lvl="1"/>
            <a:r>
              <a:rPr lang="en-US" dirty="0"/>
              <a:t>Verify software</a:t>
            </a:r>
          </a:p>
        </p:txBody>
      </p:sp>
    </p:spTree>
    <p:extLst>
      <p:ext uri="{BB962C8B-B14F-4D97-AF65-F5344CB8AC3E}">
        <p14:creationId xmlns:p14="http://schemas.microsoft.com/office/powerpoint/2010/main" val="53331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D2C4-3E00-4431-9DA6-7D4E5FB4EF21}"/>
              </a:ext>
            </a:extLst>
          </p:cNvPr>
          <p:cNvSpPr>
            <a:spLocks noGrp="1"/>
          </p:cNvSpPr>
          <p:nvPr>
            <p:ph type="title"/>
          </p:nvPr>
        </p:nvSpPr>
        <p:spPr/>
        <p:txBody>
          <a:bodyPr/>
          <a:lstStyle/>
          <a:p>
            <a:r>
              <a:rPr lang="en-US" dirty="0"/>
              <a:t>Buffer overflow prevention</a:t>
            </a:r>
          </a:p>
        </p:txBody>
      </p:sp>
      <p:sp>
        <p:nvSpPr>
          <p:cNvPr id="3" name="Content Placeholder 2">
            <a:extLst>
              <a:ext uri="{FF2B5EF4-FFF2-40B4-BE49-F238E27FC236}">
                <a16:creationId xmlns:a16="http://schemas.microsoft.com/office/drawing/2014/main" id="{848A0D7C-A274-419D-901C-FA5BC34FB7E6}"/>
              </a:ext>
            </a:extLst>
          </p:cNvPr>
          <p:cNvSpPr>
            <a:spLocks noGrp="1"/>
          </p:cNvSpPr>
          <p:nvPr>
            <p:ph idx="1"/>
          </p:nvPr>
        </p:nvSpPr>
        <p:spPr/>
        <p:txBody>
          <a:bodyPr/>
          <a:lstStyle/>
          <a:p>
            <a:r>
              <a:rPr lang="en-US" dirty="0"/>
              <a:t>Bare pointers are very, very bad!</a:t>
            </a:r>
          </a:p>
          <a:p>
            <a:pPr lvl="1"/>
            <a:r>
              <a:rPr lang="en-US" dirty="0"/>
              <a:t>Solution – type safe languages</a:t>
            </a:r>
          </a:p>
          <a:p>
            <a:pPr lvl="2"/>
            <a:r>
              <a:rPr lang="en-US" dirty="0"/>
              <a:t>Python, Ruby, Java </a:t>
            </a:r>
          </a:p>
          <a:p>
            <a:r>
              <a:rPr lang="en-US" dirty="0"/>
              <a:t>Dynamic approaches</a:t>
            </a:r>
          </a:p>
          <a:p>
            <a:pPr lvl="1"/>
            <a:r>
              <a:rPr lang="en-US" dirty="0"/>
              <a:t>Bounds checking </a:t>
            </a:r>
            <a:r>
              <a:rPr lang="en-US" dirty="0" err="1"/>
              <a:t>gcc</a:t>
            </a:r>
            <a:endParaRPr lang="en-US" dirty="0"/>
          </a:p>
          <a:p>
            <a:pPr lvl="2"/>
            <a:r>
              <a:rPr lang="en-US" dirty="0"/>
              <a:t>Slight problem: overhead</a:t>
            </a:r>
          </a:p>
          <a:p>
            <a:pPr lvl="1"/>
            <a:r>
              <a:rPr lang="en-US" dirty="0"/>
              <a:t>Same goes for </a:t>
            </a:r>
            <a:r>
              <a:rPr lang="en-US" dirty="0" err="1"/>
              <a:t>valgrind</a:t>
            </a:r>
            <a:endParaRPr lang="en-US" dirty="0"/>
          </a:p>
          <a:p>
            <a:r>
              <a:rPr lang="en-US" dirty="0"/>
              <a:t>Static verification</a:t>
            </a:r>
          </a:p>
          <a:p>
            <a:r>
              <a:rPr lang="en-US" dirty="0"/>
              <a:t>Combine the approaches</a:t>
            </a:r>
          </a:p>
          <a:p>
            <a:pPr lvl="1"/>
            <a:r>
              <a:rPr lang="en-US" dirty="0"/>
              <a:t>Better – but requires a broader approach</a:t>
            </a:r>
          </a:p>
        </p:txBody>
      </p:sp>
    </p:spTree>
    <p:extLst>
      <p:ext uri="{BB962C8B-B14F-4D97-AF65-F5344CB8AC3E}">
        <p14:creationId xmlns:p14="http://schemas.microsoft.com/office/powerpoint/2010/main" val="3759170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BBE6-C444-4844-AD6C-776C4C4EBCE7}"/>
              </a:ext>
            </a:extLst>
          </p:cNvPr>
          <p:cNvSpPr>
            <a:spLocks noGrp="1"/>
          </p:cNvSpPr>
          <p:nvPr>
            <p:ph type="title"/>
          </p:nvPr>
        </p:nvSpPr>
        <p:spPr/>
        <p:txBody>
          <a:bodyPr/>
          <a:lstStyle/>
          <a:p>
            <a:r>
              <a:rPr lang="en-US" dirty="0"/>
              <a:t>NX/DEP/ESP – Preventing exploitation</a:t>
            </a:r>
          </a:p>
        </p:txBody>
      </p:sp>
      <p:sp>
        <p:nvSpPr>
          <p:cNvPr id="3" name="Content Placeholder 2">
            <a:extLst>
              <a:ext uri="{FF2B5EF4-FFF2-40B4-BE49-F238E27FC236}">
                <a16:creationId xmlns:a16="http://schemas.microsoft.com/office/drawing/2014/main" id="{6E86C82A-2FC5-4C4B-A6FD-55F2B190DE31}"/>
              </a:ext>
            </a:extLst>
          </p:cNvPr>
          <p:cNvSpPr>
            <a:spLocks noGrp="1"/>
          </p:cNvSpPr>
          <p:nvPr>
            <p:ph idx="1"/>
          </p:nvPr>
        </p:nvSpPr>
        <p:spPr/>
        <p:txBody>
          <a:bodyPr/>
          <a:lstStyle/>
          <a:p>
            <a:r>
              <a:rPr lang="en-US" dirty="0"/>
              <a:t>Simple concept: make the stack, heap, etc. non-executable</a:t>
            </a:r>
          </a:p>
          <a:p>
            <a:pPr lvl="1"/>
            <a:r>
              <a:rPr lang="en-US" dirty="0"/>
              <a:t>Code pages: r-x</a:t>
            </a:r>
          </a:p>
          <a:p>
            <a:pPr lvl="1"/>
            <a:r>
              <a:rPr lang="en-US" dirty="0"/>
              <a:t>Data pages: (like stack, heap): </a:t>
            </a:r>
            <a:r>
              <a:rPr lang="en-US" dirty="0" err="1"/>
              <a:t>rw</a:t>
            </a:r>
            <a:r>
              <a:rPr lang="en-US" dirty="0"/>
              <a:t>-</a:t>
            </a:r>
          </a:p>
          <a:p>
            <a:pPr lvl="1"/>
            <a:r>
              <a:rPr lang="en-US" dirty="0"/>
              <a:t>The combination of the two must NEVER exist</a:t>
            </a:r>
          </a:p>
          <a:p>
            <a:r>
              <a:rPr lang="en-US" dirty="0"/>
              <a:t>Used correctly it effectively prevents foreign code execution</a:t>
            </a:r>
          </a:p>
          <a:p>
            <a:r>
              <a:rPr lang="en-US" dirty="0"/>
              <a:t>Additional security comes at some cost</a:t>
            </a:r>
          </a:p>
          <a:p>
            <a:pPr lvl="1"/>
            <a:r>
              <a:rPr lang="en-US" dirty="0"/>
              <a:t>Current state: hardware support – works very well</a:t>
            </a:r>
          </a:p>
          <a:p>
            <a:pPr lvl="1"/>
            <a:endParaRPr lang="en-US" dirty="0"/>
          </a:p>
        </p:txBody>
      </p:sp>
    </p:spTree>
    <p:extLst>
      <p:ext uri="{BB962C8B-B14F-4D97-AF65-F5344CB8AC3E}">
        <p14:creationId xmlns:p14="http://schemas.microsoft.com/office/powerpoint/2010/main" val="122140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Executable stack protection</a:t>
            </a:r>
          </a:p>
        </p:txBody>
      </p:sp>
      <p:sp>
        <p:nvSpPr>
          <p:cNvPr id="3" name="Content Placeholder 2"/>
          <p:cNvSpPr>
            <a:spLocks noGrp="1"/>
          </p:cNvSpPr>
          <p:nvPr>
            <p:ph idx="1"/>
          </p:nvPr>
        </p:nvSpPr>
        <p:spPr/>
        <p:txBody>
          <a:bodyPr/>
          <a:lstStyle/>
          <a:p>
            <a:r>
              <a:rPr lang="en-US" dirty="0"/>
              <a:t>The problem:</a:t>
            </a:r>
          </a:p>
          <a:p>
            <a:pPr lvl="1"/>
            <a:r>
              <a:rPr lang="en-US" dirty="0"/>
              <a:t>Buffer overflow attacks usually inject code into a program’s data area or stack</a:t>
            </a:r>
          </a:p>
          <a:p>
            <a:pPr lvl="1"/>
            <a:r>
              <a:rPr lang="en-US" dirty="0"/>
              <a:t>System call used to jump to this code</a:t>
            </a:r>
          </a:p>
          <a:p>
            <a:pPr lvl="1"/>
            <a:r>
              <a:rPr lang="en-US" dirty="0"/>
              <a:t>This is not how it’s “supposed to be”</a:t>
            </a:r>
          </a:p>
          <a:p>
            <a:r>
              <a:rPr lang="en-US" dirty="0"/>
              <a:t>Executable stack protection is supposed to prevent this</a:t>
            </a:r>
          </a:p>
          <a:p>
            <a:pPr lvl="1"/>
            <a:r>
              <a:rPr lang="en-US" dirty="0"/>
              <a:t>Marks the stack as non-executable</a:t>
            </a:r>
          </a:p>
          <a:p>
            <a:pPr lvl="1"/>
            <a:r>
              <a:rPr lang="en-US" dirty="0"/>
              <a:t>Examples</a:t>
            </a:r>
          </a:p>
          <a:p>
            <a:pPr lvl="2"/>
            <a:r>
              <a:rPr lang="en-US" dirty="0"/>
              <a:t>NX (No </a:t>
            </a:r>
            <a:r>
              <a:rPr lang="en-US" dirty="0" err="1"/>
              <a:t>eXecute</a:t>
            </a:r>
            <a:r>
              <a:rPr lang="en-US" dirty="0"/>
              <a:t>) bit (hardware)</a:t>
            </a:r>
          </a:p>
          <a:p>
            <a:pPr lvl="2"/>
            <a:r>
              <a:rPr lang="en-US" dirty="0"/>
              <a:t>W^X (</a:t>
            </a:r>
            <a:r>
              <a:rPr lang="en-US" dirty="0" err="1"/>
              <a:t>OpenBSD</a:t>
            </a:r>
            <a:r>
              <a:rPr lang="en-US" dirty="0"/>
              <a:t>)</a:t>
            </a:r>
          </a:p>
        </p:txBody>
      </p:sp>
    </p:spTree>
    <p:extLst>
      <p:ext uri="{BB962C8B-B14F-4D97-AF65-F5344CB8AC3E}">
        <p14:creationId xmlns:p14="http://schemas.microsoft.com/office/powerpoint/2010/main" val="293164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0244-17A3-4219-A1E6-30CE849EA8AA}"/>
              </a:ext>
            </a:extLst>
          </p:cNvPr>
          <p:cNvSpPr>
            <a:spLocks noGrp="1"/>
          </p:cNvSpPr>
          <p:nvPr>
            <p:ph type="title"/>
          </p:nvPr>
        </p:nvSpPr>
        <p:spPr/>
        <p:txBody>
          <a:bodyPr/>
          <a:lstStyle/>
          <a:p>
            <a:r>
              <a:rPr lang="en-US" dirty="0"/>
              <a:t>Not a panacea though</a:t>
            </a:r>
          </a:p>
        </p:txBody>
      </p:sp>
      <p:sp>
        <p:nvSpPr>
          <p:cNvPr id="3" name="Content Placeholder 2">
            <a:extLst>
              <a:ext uri="{FF2B5EF4-FFF2-40B4-BE49-F238E27FC236}">
                <a16:creationId xmlns:a16="http://schemas.microsoft.com/office/drawing/2014/main" id="{9DB6FBCE-2EBA-4E83-BB4E-B4F30C2FD22B}"/>
              </a:ext>
            </a:extLst>
          </p:cNvPr>
          <p:cNvSpPr>
            <a:spLocks noGrp="1"/>
          </p:cNvSpPr>
          <p:nvPr>
            <p:ph idx="1"/>
          </p:nvPr>
        </p:nvSpPr>
        <p:spPr>
          <a:xfrm>
            <a:off x="457200" y="1752602"/>
            <a:ext cx="7975600" cy="4373563"/>
          </a:xfrm>
        </p:spPr>
        <p:txBody>
          <a:bodyPr/>
          <a:lstStyle/>
          <a:p>
            <a:r>
              <a:rPr lang="en-US" dirty="0"/>
              <a:t>Circumventing NX: return into </a:t>
            </a:r>
            <a:r>
              <a:rPr lang="en-US" dirty="0" err="1"/>
              <a:t>libc</a:t>
            </a:r>
            <a:endParaRPr lang="en-US" dirty="0"/>
          </a:p>
          <a:p>
            <a:r>
              <a:rPr lang="en-US" dirty="0"/>
              <a:t>Exploits also can circumvent NX using return-oriented programming (ROP) techniques</a:t>
            </a:r>
          </a:p>
          <a:p>
            <a:r>
              <a:rPr lang="en-US" dirty="0"/>
              <a:t>Also, Just-in-Time spraying (JIT)</a:t>
            </a:r>
          </a:p>
          <a:p>
            <a:endParaRPr lang="en-US" dirty="0"/>
          </a:p>
        </p:txBody>
      </p:sp>
    </p:spTree>
    <p:extLst>
      <p:ext uri="{BB962C8B-B14F-4D97-AF65-F5344CB8AC3E}">
        <p14:creationId xmlns:p14="http://schemas.microsoft.com/office/powerpoint/2010/main" val="1256392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secure operating system?</a:t>
            </a:r>
          </a:p>
        </p:txBody>
      </p:sp>
      <p:sp>
        <p:nvSpPr>
          <p:cNvPr id="3" name="Content Placeholder 2"/>
          <p:cNvSpPr>
            <a:spLocks noGrp="1"/>
          </p:cNvSpPr>
          <p:nvPr>
            <p:ph idx="1"/>
          </p:nvPr>
        </p:nvSpPr>
        <p:spPr/>
        <p:txBody>
          <a:bodyPr>
            <a:normAutofit/>
          </a:bodyPr>
          <a:lstStyle/>
          <a:p>
            <a:r>
              <a:rPr lang="en-US" dirty="0"/>
              <a:t>Work with two possible definitions</a:t>
            </a:r>
          </a:p>
          <a:p>
            <a:r>
              <a:rPr lang="en-US" dirty="0"/>
              <a:t>“A secure operating system provides security mechanisms that ensure that the system’s security goals are enforced despite the threats faced by the system.”</a:t>
            </a:r>
            <a:r>
              <a:rPr lang="en-US" baseline="30000" dirty="0"/>
              <a:t>*</a:t>
            </a:r>
            <a:endParaRPr lang="en-US" sz="1200" dirty="0"/>
          </a:p>
          <a:p>
            <a:pPr lvl="1"/>
            <a:r>
              <a:rPr lang="en-US" dirty="0"/>
              <a:t>What is a security goal?</a:t>
            </a:r>
          </a:p>
          <a:p>
            <a:pPr lvl="2"/>
            <a:r>
              <a:rPr lang="en-US" dirty="0"/>
              <a:t>A security goal defines the operations that </a:t>
            </a:r>
            <a:r>
              <a:rPr lang="en-US" i="1" dirty="0"/>
              <a:t>can</a:t>
            </a:r>
            <a:r>
              <a:rPr lang="en-US" dirty="0"/>
              <a:t> be executed by a system while still preventing unauthorized access</a:t>
            </a:r>
            <a:r>
              <a:rPr lang="en-US" baseline="30000" dirty="0"/>
              <a:t>*</a:t>
            </a:r>
          </a:p>
          <a:p>
            <a:pPr lvl="2"/>
            <a:r>
              <a:rPr lang="en-US" dirty="0"/>
              <a:t>Security goals fall into three broad categories:</a:t>
            </a:r>
          </a:p>
          <a:p>
            <a:pPr lvl="3"/>
            <a:r>
              <a:rPr lang="en-US" dirty="0"/>
              <a:t>Confidentiality</a:t>
            </a:r>
          </a:p>
          <a:p>
            <a:pPr lvl="3"/>
            <a:r>
              <a:rPr lang="en-US" dirty="0"/>
              <a:t>Integrity</a:t>
            </a:r>
          </a:p>
          <a:p>
            <a:pPr lvl="3"/>
            <a:r>
              <a:rPr lang="en-US" dirty="0"/>
              <a:t>Availability</a:t>
            </a:r>
          </a:p>
          <a:p>
            <a:endParaRPr lang="en-US" dirty="0"/>
          </a:p>
        </p:txBody>
      </p:sp>
      <p:sp>
        <p:nvSpPr>
          <p:cNvPr id="4" name="TextBox 3"/>
          <p:cNvSpPr txBox="1"/>
          <p:nvPr/>
        </p:nvSpPr>
        <p:spPr>
          <a:xfrm>
            <a:off x="600076" y="6126165"/>
            <a:ext cx="4933949" cy="276999"/>
          </a:xfrm>
          <a:prstGeom prst="rect">
            <a:avLst/>
          </a:prstGeom>
          <a:noFill/>
        </p:spPr>
        <p:txBody>
          <a:bodyPr wrap="square" rtlCol="0">
            <a:spAutoFit/>
          </a:bodyPr>
          <a:lstStyle/>
          <a:p>
            <a:pPr marL="0" lvl="1"/>
            <a:r>
              <a:rPr lang="en-US" sz="1200" dirty="0"/>
              <a:t>*Jaeger, Trent, “Operating System Security”, Morgan &amp; Claypool, 2008</a:t>
            </a:r>
            <a:endParaRPr lang="en-US" dirty="0"/>
          </a:p>
        </p:txBody>
      </p:sp>
    </p:spTree>
    <p:extLst>
      <p:ext uri="{BB962C8B-B14F-4D97-AF65-F5344CB8AC3E}">
        <p14:creationId xmlns:p14="http://schemas.microsoft.com/office/powerpoint/2010/main" val="1741545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457200" y="308195"/>
            <a:ext cx="8229600" cy="523220"/>
          </a:xfrm>
        </p:spPr>
        <p:txBody>
          <a:bodyPr/>
          <a:lstStyle/>
          <a:p>
            <a:r>
              <a:rPr lang="en-US" dirty="0"/>
              <a:t>Memory Protection – </a:t>
            </a:r>
            <a:r>
              <a:rPr lang="en-US" i="1" dirty="0"/>
              <a:t>Without</a:t>
            </a:r>
            <a:r>
              <a:rPr lang="en-US" dirty="0"/>
              <a:t> </a:t>
            </a:r>
            <a:r>
              <a:rPr lang="en-US" i="1" dirty="0"/>
              <a:t>ESP</a:t>
            </a:r>
          </a:p>
        </p:txBody>
      </p:sp>
      <p:sp>
        <p:nvSpPr>
          <p:cNvPr id="10" name="AutoShape 2" descr="data:image/jpeg;base64,/9j/4AAQSkZJRgABAQAAAQABAAD/2wBDAAkGBwgHBgkIBwgKCgkLDRYPDQwMDRsUFRAWIB0iIiAdHx8kKDQsJCYxJx8fLT0tMTU3Ojo6Iys/RD84QzQ5Ojf/2wBDAQoKCg0MDRoPDxo3JR8lNzc3Nzc3Nzc3Nzc3Nzc3Nzc3Nzc3Nzc3Nzc3Nzc3Nzc3Nzc3Nzc3Nzc3Nzc3Nzc3Nzf/wAARCADIAGEDASIAAhEBAxEB/8QAGwABAQACAwEAAAAAAAAAAAAAAAYBBQIDBAf/xAA/EAABAwMBBAYGBwYHAAAAAAABAAIDBAURBhIhQVETIjFhcYEHFDJigpEVIyVCUpKhFjNDcpPBJCZTVGOxsv/EABQBAQAAAAAAAAAAAAAAAAAAAAD/xAAUEQEAAAAAAAAAAAAAAAAAAAAA/9oADAMBAAIRAxEAPwD7iiIgLB7Fla/UNa222G417/ZpqWSU/C0n+yCM9G13rZK+upblLJJFcpai4W58m1nohO5joxngMRuHdJ3L6GoWqss9r0TY6igikdXWGKOobE1uXStDMSx4xvLml3xAKyoauCvo4aulkbLBPG2SN7TkOaRkFB6EREBERAREQEREBERAUx6Q3CXTzbbhrnXOrgotgnBc17xt479gPPkqdTF82K3WOnred/q/T3BwwCOo3om585t3ggpQBs4xu5KV0uTY7zW6alw2nJdWWw57YXH6yPxY9x3fhc3kVWBT+sbdU1NBFX2ppN0tsnrFK1u4y49uLwe3Le44PBBQIvHaLlT3a2U1fRv2oZ2Bzc7iOYI4EHII4EFexAREQEREBERAREQFM2RxrtZ3+s3mOkbDb4zkEZDelfjlvlaPhVFPI2GJ8shwxjS5x5AKe9HzJjpmnrana6e4ySVrw7tb0ri5rfJpaPJBSrBGVlEElQA6b1VLbnbrXeHuno8ZxFUAZlj5AOHXHftqtWr1JZ475apKN7zFIHNlgnb7UMrTtMePBwHj2cV06VvD7tbSauMQ3CmkNPWwDsjlb2490jDgeTgg3SIiAiIgIiICIiCc1/O5unJaKKTYqLnIyghIcA7Mp2SR3hu074SqCGJkEMcUQwyNoa0DgApq5uFw1zaKEAOjt1PLXy4J6r3fVR58Q6X5KoQEREBSOomHT18i1PAMUczWU12a0fcziOb4CSHe64n7qrl11MEVVBJBOxskUrCx7HDIc0jBBQcwQ4AtIIIyCOKypTSNRJa6yo0rXPc+ShYJKGZ53z0pOGjmXR7mO+E8VVhAREQEREBYPYVlavVFzdZ9P3C4MYXyQQOdGxo3vfjDQO8kgINXpD/H3G/XokObUVhpoDxEUA2Mf1OlPHtVQtVpe1iyaet9sBBNNA1jnAY2nY6x8ScnzW1QEREBERBOaxttRLTQXa1s2rpa3GaBo7ZmH95D4PaMdxAPBbe0XGmu9rpbhRP26epibLGeOCM7+9esjKk7SP2d1TUWdxDLddC6roM56k2SZoge/O2B3v4DcFaiIgIiICl9Xj1+5WKytDXNqK0VNQCd4igG3n+p0Q81UKXt32hr26VedqK20sdDHyEj8Syfp0PyKCnAwsoiAiIgIiIC0esLVNc7O51CQ240j21VE8nGJmbwM8nDLT3OK3iHsQa+wXOK82ekuMLXMbPGHGN4w6N33mkcCDkHwWwUpZfsXVtwsxOzSV7TcaIcnl2J2Du2ix/xnluq0BERBxe5rWlznBrQMkk4ACm/R8HT6fF0kGJbrPJXHIAOy931eccowweS79eVk1DpG5y0mfWnwmGnDQMmWTqMxnd7TgttbaSKgt9NRwNa2KnibEwNGAA0YH/SD0oiICIiAiIgIiIJjXkZpaClv0Q+us04qScbzCerMN3uFxxzaFSxvbJG17CC1wBBHELjPE2eF8UjQ6N7S1zTxBGCFO+j+R0diNpmJ6azzvoHZOSWR/u3ecZYfNBTIiIJjWO1VV2nbbs5ZUXNskvVyNiJj5P/AE1iph2KYnc6q9I9HENro6G1Syv7cF0sjWtzu5Rv4/3VQgIiICIiAiIgIiICmab7P19VxbREd1omzsbvx0kJ2Hnlva+L8qplL6xYynuOnbs4hhpLiIXOwSSydpi2d3Aucz5BBUIuOUQTVi2ajWmpakZHQtpaM5G7LWGTdv8A+VU6mtHRPFXqSeTY+vu8hbs9uy2ONgz+U/NUqAiIgIiICIiAiIgKb9IrWjRd0nLSTTRtqm4JB2onCQbx3tVItVqqITaYu8TvZfRTA/kKDs+k2/hH6ovjn0xcv99U/wBQog+paNw1t5Z0pkc27VG0SRkZIOD5EeWFRKY0ow01/wBVUxaGh1wZUsx95r4Ixn5sd8lToCIiAiIgIiICIiAtXql4j0zdnu7G0UxOP5Ctopv0iO/yZc4NrDqqMUrMfilcIx+rkHyboZf9J/5Si+1fRfv/AKlEGpm+zfSFBOcCG70BgJJ/jQuL2jzY9/5FUrQa1t9TWWcVNtZt3K3ytrKRoONt7M5Z8TS5vxLZ2e5U13tdLcaKQPp6mJskbu4jj38EHsREQEREBERAREQFL6m2q/UWn7QxpdH6w6vqdwwI4R1M8cmR0ZH8p5Kmkc1jS57g1rRkkncApfRrX3OtuOpp24FeRBRN5UsbnbDs++XOf4FvLKCoweY+SLlhEGCMqRhcdJX51O8NbYbpMXQvzgUlU7tjPJkhyQeDsj7wVevPXUVNcKSWkrYWT08zS2SOQZDgeaDvBysqPZXVujyKe9Plq7GOrBct75KYcGz8SBwk5Drb95q4J4qiFk0EjZIntDmPYchw5goO1ERAREQEXFz2saXvcGtaMkk4AClKi91mop3UOlHhtLlzKm8OGY4+BbCP4j/e9lvf2IMaimk1JcHaYod9GBm8VDXexGeyAe+/jxa3f2kKrhijgiZFCxsccbQ1jGjAaAMADuXks1qpbNQso6KMtjaS4uccukcd5c4ne5xO8k9q9yAiIgIiIMOAcCHDIPaCpeTSDaCbp9LVslmfv2qZjA+kf4wnAB72FvflEQDeNT24Bty06K8Ab57TO057+jlLSPAF3Z2rsdrShieGVNvvcLj2g2uZ+PNrSPkiIMftrb3vLIKG9Su4YtU7c+bmBcBfNSV7D9F6ZfSZG6W7VDIwO3fsR7bjjdu3Z5oiANK1NzkbLqq6SXBo3+owM6Gk82ZLn+DnEdypooo4Y2xwsayNgw1rRgAcgERBzREQEREH/9k="/>
          <p:cNvSpPr>
            <a:spLocks noChangeAspect="1" noChangeArrowheads="1"/>
          </p:cNvSpPr>
          <p:nvPr/>
        </p:nvSpPr>
        <p:spPr bwMode="auto">
          <a:xfrm>
            <a:off x="63500" y="-733425"/>
            <a:ext cx="742950"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Slide Number Placeholder 1"/>
          <p:cNvSpPr>
            <a:spLocks noGrp="1"/>
          </p:cNvSpPr>
          <p:nvPr>
            <p:ph type="sldNum" sz="quarter" idx="11"/>
          </p:nvPr>
        </p:nvSpPr>
        <p:spPr/>
        <p:txBody>
          <a:bodyPr/>
          <a:lstStyle/>
          <a:p>
            <a:pPr>
              <a:defRPr/>
            </a:pPr>
            <a:fld id="{0CFDEA91-141F-430B-9992-4E0F2FAC2E5F}" type="slidenum">
              <a:rPr lang="en-US" smtClean="0"/>
              <a:pPr>
                <a:defRPr/>
              </a:pPr>
              <a:t>30</a:t>
            </a:fld>
            <a:endParaRPr lang="en-US" dirty="0"/>
          </a:p>
        </p:txBody>
      </p:sp>
      <p:sp>
        <p:nvSpPr>
          <p:cNvPr id="13" name="TextBox 12"/>
          <p:cNvSpPr txBox="1"/>
          <p:nvPr/>
        </p:nvSpPr>
        <p:spPr>
          <a:xfrm>
            <a:off x="907533" y="1295400"/>
            <a:ext cx="1963999" cy="1692771"/>
          </a:xfrm>
          <a:prstGeom prst="rect">
            <a:avLst/>
          </a:prstGeom>
          <a:noFill/>
        </p:spPr>
        <p:txBody>
          <a:bodyPr wrap="none" rtlCol="0">
            <a:spAutoFit/>
          </a:bodyPr>
          <a:lstStyle/>
          <a:p>
            <a:pPr>
              <a:spcBef>
                <a:spcPts val="1200"/>
              </a:spcBef>
            </a:pPr>
            <a:r>
              <a:rPr lang="en-US" sz="2800" dirty="0">
                <a:solidFill>
                  <a:srgbClr val="0070C0"/>
                </a:solidFill>
                <a:latin typeface="+mn-lt"/>
              </a:rPr>
              <a:t>E</a:t>
            </a:r>
            <a:r>
              <a:rPr lang="en-US" sz="2800" dirty="0">
                <a:latin typeface="+mn-lt"/>
              </a:rPr>
              <a:t>xecutable</a:t>
            </a:r>
          </a:p>
          <a:p>
            <a:pPr>
              <a:spcBef>
                <a:spcPts val="1200"/>
              </a:spcBef>
            </a:pPr>
            <a:r>
              <a:rPr lang="en-US" sz="2800" dirty="0">
                <a:solidFill>
                  <a:srgbClr val="0070C0"/>
                </a:solidFill>
                <a:latin typeface="+mn-lt"/>
              </a:rPr>
              <a:t>S</a:t>
            </a:r>
            <a:r>
              <a:rPr lang="en-US" sz="2800" dirty="0">
                <a:latin typeface="+mn-lt"/>
              </a:rPr>
              <a:t>tack</a:t>
            </a:r>
          </a:p>
          <a:p>
            <a:pPr>
              <a:spcBef>
                <a:spcPts val="1200"/>
              </a:spcBef>
            </a:pPr>
            <a:r>
              <a:rPr lang="en-US" sz="2800" dirty="0">
                <a:solidFill>
                  <a:srgbClr val="0070C0"/>
                </a:solidFill>
                <a:latin typeface="+mn-lt"/>
              </a:rPr>
              <a:t>P</a:t>
            </a:r>
            <a:r>
              <a:rPr lang="en-US" sz="2800" dirty="0">
                <a:latin typeface="+mn-lt"/>
              </a:rPr>
              <a:t>rotection</a:t>
            </a:r>
          </a:p>
        </p:txBody>
      </p:sp>
      <p:sp>
        <p:nvSpPr>
          <p:cNvPr id="9" name="Left Brace 8"/>
          <p:cNvSpPr/>
          <p:nvPr/>
        </p:nvSpPr>
        <p:spPr bwMode="auto">
          <a:xfrm rot="1696491">
            <a:off x="5953221" y="723420"/>
            <a:ext cx="685800" cy="4314752"/>
          </a:xfrm>
          <a:prstGeom prst="leftBrace">
            <a:avLst>
              <a:gd name="adj1" fmla="val 24135"/>
              <a:gd name="adj2" fmla="val 50000"/>
            </a:avLst>
          </a:prstGeom>
          <a:solidFill>
            <a:srgbClr val="FF0000">
              <a:alpha val="9000"/>
            </a:srgbClr>
          </a:solid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FF0066"/>
              </a:solidFill>
              <a:effectLst/>
              <a:latin typeface="Arial" pitchFamily="34" charset="0"/>
            </a:endParaRPr>
          </a:p>
        </p:txBody>
      </p:sp>
      <p:sp>
        <p:nvSpPr>
          <p:cNvPr id="11" name="TextBox 10"/>
          <p:cNvSpPr txBox="1"/>
          <p:nvPr/>
        </p:nvSpPr>
        <p:spPr>
          <a:xfrm>
            <a:off x="3803727" y="1714792"/>
            <a:ext cx="2031339" cy="1815882"/>
          </a:xfrm>
          <a:prstGeom prst="rect">
            <a:avLst/>
          </a:prstGeom>
          <a:noFill/>
        </p:spPr>
        <p:txBody>
          <a:bodyPr wrap="square" rtlCol="0">
            <a:spAutoFit/>
          </a:bodyPr>
          <a:lstStyle/>
          <a:p>
            <a:pPr algn="r"/>
            <a:r>
              <a:rPr lang="en-US" sz="2800" dirty="0">
                <a:solidFill>
                  <a:srgbClr val="FF0000"/>
                </a:solidFill>
                <a:latin typeface="+mn-lt"/>
              </a:rPr>
              <a:t>Any data here could be executed</a:t>
            </a:r>
          </a:p>
        </p:txBody>
      </p:sp>
      <p:sp>
        <p:nvSpPr>
          <p:cNvPr id="12" name="TextBox 11"/>
          <p:cNvSpPr txBox="1"/>
          <p:nvPr/>
        </p:nvSpPr>
        <p:spPr>
          <a:xfrm>
            <a:off x="876381" y="3558202"/>
            <a:ext cx="3251145" cy="1384995"/>
          </a:xfrm>
          <a:prstGeom prst="rect">
            <a:avLst/>
          </a:prstGeom>
          <a:noFill/>
        </p:spPr>
        <p:txBody>
          <a:bodyPr wrap="square" rtlCol="0">
            <a:spAutoFit/>
          </a:bodyPr>
          <a:lstStyle/>
          <a:p>
            <a:r>
              <a:rPr lang="en-US" sz="2800" i="1" dirty="0">
                <a:latin typeface="+mn-lt"/>
              </a:rPr>
              <a:t>Malicious code  disguised as data could be executed</a:t>
            </a:r>
          </a:p>
        </p:txBody>
      </p:sp>
      <p:pic>
        <p:nvPicPr>
          <p:cNvPr id="18" name="Picture 2" descr="http://www.embracedsolutions.com/images/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79092">
            <a:off x="4632931" y="1438062"/>
            <a:ext cx="4950818" cy="378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4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457200" y="300122"/>
            <a:ext cx="8229600" cy="523220"/>
          </a:xfrm>
        </p:spPr>
        <p:txBody>
          <a:bodyPr/>
          <a:lstStyle/>
          <a:p>
            <a:r>
              <a:rPr lang="en-US" dirty="0"/>
              <a:t>Memory Protection – </a:t>
            </a:r>
            <a:r>
              <a:rPr lang="en-US" i="1" dirty="0"/>
              <a:t>ESP</a:t>
            </a:r>
          </a:p>
        </p:txBody>
      </p:sp>
      <p:sp>
        <p:nvSpPr>
          <p:cNvPr id="10" name="AutoShape 2" descr="data:image/jpeg;base64,/9j/4AAQSkZJRgABAQAAAQABAAD/2wBDAAkGBwgHBgkIBwgKCgkLDRYPDQwMDRsUFRAWIB0iIiAdHx8kKDQsJCYxJx8fLT0tMTU3Ojo6Iys/RD84QzQ5Ojf/2wBDAQoKCg0MDRoPDxo3JR8lNzc3Nzc3Nzc3Nzc3Nzc3Nzc3Nzc3Nzc3Nzc3Nzc3Nzc3Nzc3Nzc3Nzc3Nzc3Nzc3Nzf/wAARCADIAGEDASIAAhEBAxEB/8QAGwABAQACAwEAAAAAAAAAAAAAAAYBBQIDBAf/xAA/EAABAwMBBAYGBwYHAAAAAAABAAIDBAURBhIhQVETIjFhcYEHFDJigpEVIyVCUpKhFjNDcpPBJCZTVGOxsv/EABQBAQAAAAAAAAAAAAAAAAAAAAD/xAAUEQEAAAAAAAAAAAAAAAAAAAAA/9oADAMBAAIRAxEAPwD7iiIgLB7Fla/UNa222G417/ZpqWSU/C0n+yCM9G13rZK+upblLJJFcpai4W58m1nohO5joxngMRuHdJ3L6GoWqss9r0TY6igikdXWGKOobE1uXStDMSx4xvLml3xAKyoauCvo4aulkbLBPG2SN7TkOaRkFB6EREBERAREQEREBERAUx6Q3CXTzbbhrnXOrgotgnBc17xt479gPPkqdTF82K3WOnred/q/T3BwwCOo3om585t3ggpQBs4xu5KV0uTY7zW6alw2nJdWWw57YXH6yPxY9x3fhc3kVWBT+sbdU1NBFX2ppN0tsnrFK1u4y49uLwe3Le44PBBQIvHaLlT3a2U1fRv2oZ2Bzc7iOYI4EHII4EFexAREQEREBERAREQFM2RxrtZ3+s3mOkbDb4zkEZDelfjlvlaPhVFPI2GJ8shwxjS5x5AKe9HzJjpmnrana6e4ySVrw7tb0ri5rfJpaPJBSrBGVlEElQA6b1VLbnbrXeHuno8ZxFUAZlj5AOHXHftqtWr1JZ475apKN7zFIHNlgnb7UMrTtMePBwHj2cV06VvD7tbSauMQ3CmkNPWwDsjlb2490jDgeTgg3SIiAiIgIiICIiCc1/O5unJaKKTYqLnIyghIcA7Mp2SR3hu074SqCGJkEMcUQwyNoa0DgApq5uFw1zaKEAOjt1PLXy4J6r3fVR58Q6X5KoQEREBSOomHT18i1PAMUczWU12a0fcziOb4CSHe64n7qrl11MEVVBJBOxskUrCx7HDIc0jBBQcwQ4AtIIIyCOKypTSNRJa6yo0rXPc+ShYJKGZ53z0pOGjmXR7mO+E8VVhAREQEREBYPYVlavVFzdZ9P3C4MYXyQQOdGxo3vfjDQO8kgINXpD/H3G/XokObUVhpoDxEUA2Mf1OlPHtVQtVpe1iyaet9sBBNNA1jnAY2nY6x8ScnzW1QEREBERBOaxttRLTQXa1s2rpa3GaBo7ZmH95D4PaMdxAPBbe0XGmu9rpbhRP26epibLGeOCM7+9esjKk7SP2d1TUWdxDLddC6roM56k2SZoge/O2B3v4DcFaiIgIiICl9Xj1+5WKytDXNqK0VNQCd4igG3n+p0Q81UKXt32hr26VedqK20sdDHyEj8Syfp0PyKCnAwsoiAiIgIiIC0esLVNc7O51CQ240j21VE8nGJmbwM8nDLT3OK3iHsQa+wXOK82ekuMLXMbPGHGN4w6N33mkcCDkHwWwUpZfsXVtwsxOzSV7TcaIcnl2J2Du2ix/xnluq0BERBxe5rWlznBrQMkk4ACm/R8HT6fF0kGJbrPJXHIAOy931eccowweS79eVk1DpG5y0mfWnwmGnDQMmWTqMxnd7TgttbaSKgt9NRwNa2KnibEwNGAA0YH/SD0oiICIiAiIgIiIJjXkZpaClv0Q+us04qScbzCerMN3uFxxzaFSxvbJG17CC1wBBHELjPE2eF8UjQ6N7S1zTxBGCFO+j+R0diNpmJ6azzvoHZOSWR/u3ecZYfNBTIiIJjWO1VV2nbbs5ZUXNskvVyNiJj5P/AE1iph2KYnc6q9I9HENro6G1Syv7cF0sjWtzu5Rv4/3VQgIiICIiAiIgIiICmab7P19VxbREd1omzsbvx0kJ2Hnlva+L8qplL6xYynuOnbs4hhpLiIXOwSSydpi2d3Aucz5BBUIuOUQTVi2ajWmpakZHQtpaM5G7LWGTdv8A+VU6mtHRPFXqSeTY+vu8hbs9uy2ONgz+U/NUqAiIgIiICIiAiIgKb9IrWjRd0nLSTTRtqm4JB2onCQbx3tVItVqqITaYu8TvZfRTA/kKDs+k2/hH6ovjn0xcv99U/wBQog+paNw1t5Z0pkc27VG0SRkZIOD5EeWFRKY0ow01/wBVUxaGh1wZUsx95r4Ixn5sd8lToCIiAiIgIiICIiAtXql4j0zdnu7G0UxOP5Ctopv0iO/yZc4NrDqqMUrMfilcIx+rkHyboZf9J/5Si+1fRfv/AKlEGpm+zfSFBOcCG70BgJJ/jQuL2jzY9/5FUrQa1t9TWWcVNtZt3K3ytrKRoONt7M5Z8TS5vxLZ2e5U13tdLcaKQPp6mJskbu4jj38EHsREQEREBERAREQFL6m2q/UWn7QxpdH6w6vqdwwI4R1M8cmR0ZH8p5Kmkc1jS57g1rRkkncApfRrX3OtuOpp24FeRBRN5UsbnbDs++XOf4FvLKCoweY+SLlhEGCMqRhcdJX51O8NbYbpMXQvzgUlU7tjPJkhyQeDsj7wVevPXUVNcKSWkrYWT08zS2SOQZDgeaDvBysqPZXVujyKe9Plq7GOrBct75KYcGz8SBwk5Drb95q4J4qiFk0EjZIntDmPYchw5goO1ERAREQEXFz2saXvcGtaMkk4AClKi91mop3UOlHhtLlzKm8OGY4+BbCP4j/e9lvf2IMaimk1JcHaYod9GBm8VDXexGeyAe+/jxa3f2kKrhijgiZFCxsccbQ1jGjAaAMADuXks1qpbNQso6KMtjaS4uccukcd5c4ne5xO8k9q9yAiIgIiIMOAcCHDIPaCpeTSDaCbp9LVslmfv2qZjA+kf4wnAB72FvflEQDeNT24Bty06K8Ab57TO057+jlLSPAF3Z2rsdrShieGVNvvcLj2g2uZ+PNrSPkiIMftrb3vLIKG9Su4YtU7c+bmBcBfNSV7D9F6ZfSZG6W7VDIwO3fsR7bjjdu3Z5oiANK1NzkbLqq6SXBo3+owM6Gk82ZLn+DnEdypooo4Y2xwsayNgw1rRgAcgERBzREQEREH/9k="/>
          <p:cNvSpPr>
            <a:spLocks noChangeAspect="1" noChangeArrowheads="1"/>
          </p:cNvSpPr>
          <p:nvPr/>
        </p:nvSpPr>
        <p:spPr bwMode="auto">
          <a:xfrm>
            <a:off x="63500" y="-733425"/>
            <a:ext cx="742950"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Slide Number Placeholder 1"/>
          <p:cNvSpPr>
            <a:spLocks noGrp="1"/>
          </p:cNvSpPr>
          <p:nvPr>
            <p:ph type="sldNum" sz="quarter" idx="11"/>
          </p:nvPr>
        </p:nvSpPr>
        <p:spPr/>
        <p:txBody>
          <a:bodyPr/>
          <a:lstStyle/>
          <a:p>
            <a:pPr>
              <a:defRPr/>
            </a:pPr>
            <a:fld id="{0CFDEA91-141F-430B-9992-4E0F2FAC2E5F}" type="slidenum">
              <a:rPr lang="en-US" smtClean="0"/>
              <a:pPr>
                <a:defRPr/>
              </a:pPr>
              <a:t>31</a:t>
            </a:fld>
            <a:endParaRPr lang="en-US" dirty="0"/>
          </a:p>
        </p:txBody>
      </p:sp>
      <p:sp>
        <p:nvSpPr>
          <p:cNvPr id="13" name="TextBox 12"/>
          <p:cNvSpPr txBox="1"/>
          <p:nvPr/>
        </p:nvSpPr>
        <p:spPr>
          <a:xfrm>
            <a:off x="907533" y="1295400"/>
            <a:ext cx="1963999" cy="1692771"/>
          </a:xfrm>
          <a:prstGeom prst="rect">
            <a:avLst/>
          </a:prstGeom>
          <a:noFill/>
        </p:spPr>
        <p:txBody>
          <a:bodyPr wrap="none" rtlCol="0">
            <a:spAutoFit/>
          </a:bodyPr>
          <a:lstStyle/>
          <a:p>
            <a:pPr>
              <a:spcBef>
                <a:spcPts val="1200"/>
              </a:spcBef>
            </a:pPr>
            <a:r>
              <a:rPr lang="en-US" sz="2800" dirty="0">
                <a:solidFill>
                  <a:srgbClr val="0070C0"/>
                </a:solidFill>
                <a:latin typeface="+mn-lt"/>
              </a:rPr>
              <a:t>E</a:t>
            </a:r>
            <a:r>
              <a:rPr lang="en-US" sz="2800" dirty="0">
                <a:latin typeface="+mn-lt"/>
              </a:rPr>
              <a:t>xecutable</a:t>
            </a:r>
          </a:p>
          <a:p>
            <a:pPr>
              <a:spcBef>
                <a:spcPts val="1200"/>
              </a:spcBef>
            </a:pPr>
            <a:r>
              <a:rPr lang="en-US" sz="2800" dirty="0">
                <a:solidFill>
                  <a:srgbClr val="0070C0"/>
                </a:solidFill>
                <a:latin typeface="+mn-lt"/>
              </a:rPr>
              <a:t>S</a:t>
            </a:r>
            <a:r>
              <a:rPr lang="en-US" sz="2800" dirty="0">
                <a:latin typeface="+mn-lt"/>
              </a:rPr>
              <a:t>tack</a:t>
            </a:r>
          </a:p>
          <a:p>
            <a:pPr>
              <a:spcBef>
                <a:spcPts val="1200"/>
              </a:spcBef>
            </a:pPr>
            <a:r>
              <a:rPr lang="en-US" sz="2800" dirty="0">
                <a:solidFill>
                  <a:srgbClr val="0070C0"/>
                </a:solidFill>
                <a:latin typeface="+mn-lt"/>
              </a:rPr>
              <a:t>P</a:t>
            </a:r>
            <a:r>
              <a:rPr lang="en-US" sz="2800" dirty="0">
                <a:latin typeface="+mn-lt"/>
              </a:rPr>
              <a:t>rotection</a:t>
            </a:r>
          </a:p>
        </p:txBody>
      </p:sp>
      <p:sp>
        <p:nvSpPr>
          <p:cNvPr id="9" name="Left Brace 8"/>
          <p:cNvSpPr/>
          <p:nvPr/>
        </p:nvSpPr>
        <p:spPr bwMode="auto">
          <a:xfrm rot="1696491">
            <a:off x="5662419" y="2056469"/>
            <a:ext cx="685800" cy="2900395"/>
          </a:xfrm>
          <a:prstGeom prst="leftBrace">
            <a:avLst>
              <a:gd name="adj1" fmla="val 24135"/>
              <a:gd name="adj2" fmla="val 50000"/>
            </a:avLst>
          </a:prstGeom>
          <a:solidFill>
            <a:srgbClr val="00682F">
              <a:alpha val="25000"/>
            </a:srgbClr>
          </a:solidFill>
          <a:ln w="28575" cap="flat" cmpd="sng" algn="ctr">
            <a:solidFill>
              <a:srgbClr val="459167"/>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FF0066"/>
              </a:solidFill>
              <a:effectLst/>
              <a:latin typeface="Arial" pitchFamily="34" charset="0"/>
            </a:endParaRPr>
          </a:p>
        </p:txBody>
      </p:sp>
      <p:sp>
        <p:nvSpPr>
          <p:cNvPr id="11" name="TextBox 10"/>
          <p:cNvSpPr txBox="1"/>
          <p:nvPr/>
        </p:nvSpPr>
        <p:spPr>
          <a:xfrm>
            <a:off x="2933517" y="3247687"/>
            <a:ext cx="2706190" cy="954107"/>
          </a:xfrm>
          <a:prstGeom prst="rect">
            <a:avLst/>
          </a:prstGeom>
          <a:noFill/>
        </p:spPr>
        <p:txBody>
          <a:bodyPr wrap="none" rtlCol="0">
            <a:spAutoFit/>
          </a:bodyPr>
          <a:lstStyle/>
          <a:p>
            <a:pPr algn="r"/>
            <a:r>
              <a:rPr lang="en-US" sz="2800" dirty="0">
                <a:solidFill>
                  <a:srgbClr val="00682F"/>
                </a:solidFill>
                <a:latin typeface="+mn-lt"/>
              </a:rPr>
              <a:t>Non-executable</a:t>
            </a:r>
          </a:p>
          <a:p>
            <a:pPr algn="r"/>
            <a:r>
              <a:rPr lang="en-US" sz="2800" dirty="0">
                <a:solidFill>
                  <a:srgbClr val="00682F"/>
                </a:solidFill>
                <a:latin typeface="+mn-lt"/>
              </a:rPr>
              <a:t>memory</a:t>
            </a:r>
          </a:p>
        </p:txBody>
      </p:sp>
      <p:sp>
        <p:nvSpPr>
          <p:cNvPr id="12" name="Left Brace 11"/>
          <p:cNvSpPr/>
          <p:nvPr/>
        </p:nvSpPr>
        <p:spPr bwMode="auto">
          <a:xfrm rot="1696491">
            <a:off x="6665461" y="876389"/>
            <a:ext cx="685800" cy="1393513"/>
          </a:xfrm>
          <a:prstGeom prst="leftBrace">
            <a:avLst>
              <a:gd name="adj1" fmla="val 24135"/>
              <a:gd name="adj2" fmla="val 50000"/>
            </a:avLst>
          </a:prstGeom>
          <a:solidFill>
            <a:srgbClr val="FF0000">
              <a:alpha val="25000"/>
            </a:srgbClr>
          </a:solid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FF0066"/>
              </a:solidFill>
              <a:effectLst/>
              <a:latin typeface="Arial" pitchFamily="34" charset="0"/>
            </a:endParaRPr>
          </a:p>
        </p:txBody>
      </p:sp>
      <p:sp>
        <p:nvSpPr>
          <p:cNvPr id="14" name="TextBox 13"/>
          <p:cNvSpPr txBox="1"/>
          <p:nvPr/>
        </p:nvSpPr>
        <p:spPr>
          <a:xfrm>
            <a:off x="4780925" y="1375429"/>
            <a:ext cx="1964000" cy="954107"/>
          </a:xfrm>
          <a:prstGeom prst="rect">
            <a:avLst/>
          </a:prstGeom>
          <a:noFill/>
        </p:spPr>
        <p:txBody>
          <a:bodyPr wrap="none" rtlCol="0">
            <a:spAutoFit/>
          </a:bodyPr>
          <a:lstStyle/>
          <a:p>
            <a:pPr algn="r"/>
            <a:r>
              <a:rPr lang="en-US" sz="2800" dirty="0">
                <a:solidFill>
                  <a:srgbClr val="FF0000"/>
                </a:solidFill>
                <a:latin typeface="+mn-lt"/>
              </a:rPr>
              <a:t>Executable</a:t>
            </a:r>
          </a:p>
          <a:p>
            <a:pPr algn="r"/>
            <a:r>
              <a:rPr lang="en-US" sz="2800" dirty="0">
                <a:solidFill>
                  <a:srgbClr val="FF0000"/>
                </a:solidFill>
                <a:latin typeface="+mn-lt"/>
              </a:rPr>
              <a:t>memory</a:t>
            </a:r>
          </a:p>
        </p:txBody>
      </p:sp>
      <p:sp>
        <p:nvSpPr>
          <p:cNvPr id="16" name="TextBox 15"/>
          <p:cNvSpPr txBox="1"/>
          <p:nvPr/>
        </p:nvSpPr>
        <p:spPr>
          <a:xfrm>
            <a:off x="876381" y="3558202"/>
            <a:ext cx="3251145" cy="1384995"/>
          </a:xfrm>
          <a:prstGeom prst="rect">
            <a:avLst/>
          </a:prstGeom>
          <a:noFill/>
        </p:spPr>
        <p:txBody>
          <a:bodyPr wrap="square" rtlCol="0">
            <a:spAutoFit/>
          </a:bodyPr>
          <a:lstStyle/>
          <a:p>
            <a:r>
              <a:rPr lang="en-US" sz="2800" i="1" dirty="0">
                <a:latin typeface="+mn-lt"/>
              </a:rPr>
              <a:t>Data is put into safe memory and not executed</a:t>
            </a:r>
          </a:p>
        </p:txBody>
      </p:sp>
      <p:pic>
        <p:nvPicPr>
          <p:cNvPr id="17" name="Picture 2" descr="http://www.embracedsolutions.com/images/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79092">
            <a:off x="4632931" y="1438062"/>
            <a:ext cx="4950818" cy="378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02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layout randomization</a:t>
            </a:r>
          </a:p>
        </p:txBody>
      </p:sp>
      <p:sp>
        <p:nvSpPr>
          <p:cNvPr id="3" name="Content Placeholder 2"/>
          <p:cNvSpPr>
            <a:spLocks noGrp="1"/>
          </p:cNvSpPr>
          <p:nvPr>
            <p:ph idx="1"/>
          </p:nvPr>
        </p:nvSpPr>
        <p:spPr/>
        <p:txBody>
          <a:bodyPr/>
          <a:lstStyle/>
          <a:p>
            <a:r>
              <a:rPr lang="en-US" dirty="0"/>
              <a:t>Pre-ASLR operating systems loaded code into predictable, repeatable areas in memory</a:t>
            </a:r>
          </a:p>
          <a:p>
            <a:pPr lvl="1"/>
            <a:r>
              <a:rPr lang="en-US" dirty="0"/>
              <a:t>Even rebooting did not always help</a:t>
            </a:r>
          </a:p>
          <a:p>
            <a:pPr lvl="1"/>
            <a:r>
              <a:rPr lang="en-US" dirty="0"/>
              <a:t>System libraries would also be loaded repeatedly in the same space</a:t>
            </a:r>
          </a:p>
          <a:p>
            <a:r>
              <a:rPr lang="en-US" dirty="0"/>
              <a:t>Makes it more difficult for an attacker to predict target addresses</a:t>
            </a:r>
          </a:p>
          <a:p>
            <a:pPr lvl="1"/>
            <a:r>
              <a:rPr lang="en-US" dirty="0"/>
              <a:t>Requires the attacker to locate the code being exploited</a:t>
            </a:r>
          </a:p>
          <a:p>
            <a:pPr lvl="1"/>
            <a:endParaRPr lang="en-US" dirty="0"/>
          </a:p>
        </p:txBody>
      </p:sp>
    </p:spTree>
    <p:extLst>
      <p:ext uri="{BB962C8B-B14F-4D97-AF65-F5344CB8AC3E}">
        <p14:creationId xmlns:p14="http://schemas.microsoft.com/office/powerpoint/2010/main" val="329993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E0CB-D7D4-432F-8903-514897EC261D}"/>
              </a:ext>
            </a:extLst>
          </p:cNvPr>
          <p:cNvSpPr>
            <a:spLocks noGrp="1"/>
          </p:cNvSpPr>
          <p:nvPr>
            <p:ph type="title"/>
          </p:nvPr>
        </p:nvSpPr>
        <p:spPr/>
        <p:txBody>
          <a:bodyPr/>
          <a:lstStyle/>
          <a:p>
            <a:r>
              <a:rPr lang="en-US" dirty="0"/>
              <a:t>ASLR Information</a:t>
            </a:r>
          </a:p>
        </p:txBody>
      </p:sp>
      <p:sp>
        <p:nvSpPr>
          <p:cNvPr id="3" name="Content Placeholder 2">
            <a:extLst>
              <a:ext uri="{FF2B5EF4-FFF2-40B4-BE49-F238E27FC236}">
                <a16:creationId xmlns:a16="http://schemas.microsoft.com/office/drawing/2014/main" id="{309220B4-F7F6-49D5-AC16-740A1CE111FB}"/>
              </a:ext>
            </a:extLst>
          </p:cNvPr>
          <p:cNvSpPr>
            <a:spLocks noGrp="1"/>
          </p:cNvSpPr>
          <p:nvPr>
            <p:ph idx="1"/>
          </p:nvPr>
        </p:nvSpPr>
        <p:spPr/>
        <p:txBody>
          <a:bodyPr/>
          <a:lstStyle/>
          <a:p>
            <a:r>
              <a:rPr lang="en-US" dirty="0"/>
              <a:t>Introduced into Linux in 2005 with kernel 2.6.12</a:t>
            </a:r>
          </a:p>
          <a:p>
            <a:pPr lvl="1"/>
            <a:r>
              <a:rPr lang="en-US" dirty="0"/>
              <a:t>Forced on every executable</a:t>
            </a:r>
          </a:p>
          <a:p>
            <a:pPr lvl="1"/>
            <a:r>
              <a:rPr lang="en-US" dirty="0"/>
              <a:t>Microsoft requires the executable to be linked with ASLR support</a:t>
            </a:r>
          </a:p>
          <a:p>
            <a:r>
              <a:rPr lang="en-US" dirty="0"/>
              <a:t>Affects shared libraries and executables</a:t>
            </a:r>
          </a:p>
          <a:p>
            <a:r>
              <a:rPr lang="en-US" dirty="0"/>
              <a:t>Caveats</a:t>
            </a:r>
          </a:p>
          <a:p>
            <a:pPr lvl="1"/>
            <a:r>
              <a:rPr lang="en-US" dirty="0"/>
              <a:t>Any area of memory not randomized defeats the purpose of ASLR</a:t>
            </a:r>
          </a:p>
          <a:p>
            <a:pPr lvl="2"/>
            <a:r>
              <a:rPr lang="en-US" dirty="0"/>
              <a:t>Affects Windows and Linux &lt; kernel 2.6.22</a:t>
            </a:r>
          </a:p>
          <a:p>
            <a:pPr lvl="1"/>
            <a:r>
              <a:rPr lang="en-US" dirty="0"/>
              <a:t>Linux – text segment (.text) is located at random areas if compiled as PIE</a:t>
            </a:r>
          </a:p>
          <a:p>
            <a:pPr lvl="1"/>
            <a:r>
              <a:rPr lang="en-US" dirty="0"/>
              <a:t>All .so libraries are compiled as PIE (mandatory for them to work)</a:t>
            </a:r>
          </a:p>
        </p:txBody>
      </p:sp>
    </p:spTree>
    <p:extLst>
      <p:ext uri="{BB962C8B-B14F-4D97-AF65-F5344CB8AC3E}">
        <p14:creationId xmlns:p14="http://schemas.microsoft.com/office/powerpoint/2010/main" val="2300602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53D6-5A25-42FC-A5B8-5FC13ECDAC5F}"/>
              </a:ext>
            </a:extLst>
          </p:cNvPr>
          <p:cNvSpPr>
            <a:spLocks noGrp="1"/>
          </p:cNvSpPr>
          <p:nvPr>
            <p:ph type="title"/>
          </p:nvPr>
        </p:nvSpPr>
        <p:spPr/>
        <p:txBody>
          <a:bodyPr/>
          <a:lstStyle/>
          <a:p>
            <a:r>
              <a:rPr lang="en-US" dirty="0"/>
              <a:t>ASLR</a:t>
            </a:r>
          </a:p>
        </p:txBody>
      </p:sp>
      <p:sp>
        <p:nvSpPr>
          <p:cNvPr id="3" name="Content Placeholder 2">
            <a:extLst>
              <a:ext uri="{FF2B5EF4-FFF2-40B4-BE49-F238E27FC236}">
                <a16:creationId xmlns:a16="http://schemas.microsoft.com/office/drawing/2014/main" id="{67542E75-5C6C-4991-85CF-94932CDD5A1C}"/>
              </a:ext>
            </a:extLst>
          </p:cNvPr>
          <p:cNvSpPr>
            <a:spLocks noGrp="1"/>
          </p:cNvSpPr>
          <p:nvPr>
            <p:ph idx="1"/>
          </p:nvPr>
        </p:nvSpPr>
        <p:spPr/>
        <p:txBody>
          <a:bodyPr/>
          <a:lstStyle/>
          <a:p>
            <a:r>
              <a:rPr lang="en-US" dirty="0"/>
              <a:t>Attacker needs to know precise address location</a:t>
            </a:r>
          </a:p>
          <a:p>
            <a:pPr lvl="1"/>
            <a:r>
              <a:rPr lang="en-US" dirty="0"/>
              <a:t>Make them unpredictable</a:t>
            </a:r>
          </a:p>
          <a:p>
            <a:r>
              <a:rPr lang="en-US" dirty="0"/>
              <a:t>Operating system randomizes each process’s address space</a:t>
            </a:r>
          </a:p>
          <a:p>
            <a:pPr lvl="1"/>
            <a:r>
              <a:rPr lang="en-US" dirty="0"/>
              <a:t>Stack, heap, libraries, </a:t>
            </a:r>
            <a:r>
              <a:rPr lang="en-US" dirty="0" err="1"/>
              <a:t>etc</a:t>
            </a:r>
            <a:r>
              <a:rPr lang="en-US" dirty="0"/>
              <a:t> are mapped to some random address</a:t>
            </a:r>
          </a:p>
          <a:p>
            <a:pPr lvl="1"/>
            <a:r>
              <a:rPr lang="en-US" dirty="0"/>
              <a:t>N bits of randomness</a:t>
            </a:r>
          </a:p>
          <a:p>
            <a:pPr lvl="2"/>
            <a:r>
              <a:rPr lang="en-US" dirty="0"/>
              <a:t>N varies based on implementation</a:t>
            </a:r>
          </a:p>
          <a:p>
            <a:pPr lvl="2"/>
            <a:r>
              <a:rPr lang="en-US" dirty="0"/>
              <a:t>Linux</a:t>
            </a:r>
          </a:p>
          <a:p>
            <a:pPr lvl="3"/>
            <a:r>
              <a:rPr lang="en-US" dirty="0"/>
              <a:t>Pages: 28 bits (on a 64 bit platform – was 8 bits on x86_32)</a:t>
            </a:r>
          </a:p>
          <a:p>
            <a:pPr lvl="3"/>
            <a:r>
              <a:rPr lang="en-US" dirty="0"/>
              <a:t>Stack: ~ 22 bits</a:t>
            </a:r>
          </a:p>
        </p:txBody>
      </p:sp>
    </p:spTree>
    <p:extLst>
      <p:ext uri="{BB962C8B-B14F-4D97-AF65-F5344CB8AC3E}">
        <p14:creationId xmlns:p14="http://schemas.microsoft.com/office/powerpoint/2010/main" val="194780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500681" y="234748"/>
            <a:ext cx="8229600" cy="523220"/>
          </a:xfrm>
        </p:spPr>
        <p:txBody>
          <a:bodyPr/>
          <a:lstStyle/>
          <a:p>
            <a:r>
              <a:rPr lang="en-US" dirty="0"/>
              <a:t>Memory Protection – </a:t>
            </a:r>
            <a:r>
              <a:rPr lang="en-US" i="1" dirty="0"/>
              <a:t>Without ASLR</a:t>
            </a:r>
          </a:p>
        </p:txBody>
      </p:sp>
      <p:sp>
        <p:nvSpPr>
          <p:cNvPr id="10" name="AutoShape 2" descr="data:image/jpeg;base64,/9j/4AAQSkZJRgABAQAAAQABAAD/2wBDAAkGBwgHBgkIBwgKCgkLDRYPDQwMDRsUFRAWIB0iIiAdHx8kKDQsJCYxJx8fLT0tMTU3Ojo6Iys/RD84QzQ5Ojf/2wBDAQoKCg0MDRoPDxo3JR8lNzc3Nzc3Nzc3Nzc3Nzc3Nzc3Nzc3Nzc3Nzc3Nzc3Nzc3Nzc3Nzc3Nzc3Nzc3Nzc3Nzf/wAARCADIAGEDASIAAhEBAxEB/8QAGwABAQACAwEAAAAAAAAAAAAAAAYBBQIDBAf/xAA/EAABAwMBBAYGBwYHAAAAAAABAAIDBAURBhIhQVETIjFhcYEHFDJigpEVIyVCUpKhFjNDcpPBJCZTVGOxsv/EABQBAQAAAAAAAAAAAAAAAAAAAAD/xAAUEQEAAAAAAAAAAAAAAAAAAAAA/9oADAMBAAIRAxEAPwD7iiIgLB7Fla/UNa222G417/ZpqWSU/C0n+yCM9G13rZK+upblLJJFcpai4W58m1nohO5joxngMRuHdJ3L6GoWqss9r0TY6igikdXWGKOobE1uXStDMSx4xvLml3xAKyoauCvo4aulkbLBPG2SN7TkOaRkFB6EREBERAREQEREBERAUx6Q3CXTzbbhrnXOrgotgnBc17xt479gPPkqdTF82K3WOnred/q/T3BwwCOo3om585t3ggpQBs4xu5KV0uTY7zW6alw2nJdWWw57YXH6yPxY9x3fhc3kVWBT+sbdU1NBFX2ppN0tsnrFK1u4y49uLwe3Le44PBBQIvHaLlT3a2U1fRv2oZ2Bzc7iOYI4EHII4EFexAREQEREBERAREQFM2RxrtZ3+s3mOkbDb4zkEZDelfjlvlaPhVFPI2GJ8shwxjS5x5AKe9HzJjpmnrana6e4ySVrw7tb0ri5rfJpaPJBSrBGVlEElQA6b1VLbnbrXeHuno8ZxFUAZlj5AOHXHftqtWr1JZ475apKN7zFIHNlgnb7UMrTtMePBwHj2cV06VvD7tbSauMQ3CmkNPWwDsjlb2490jDgeTgg3SIiAiIgIiICIiCc1/O5unJaKKTYqLnIyghIcA7Mp2SR3hu074SqCGJkEMcUQwyNoa0DgApq5uFw1zaKEAOjt1PLXy4J6r3fVR58Q6X5KoQEREBSOomHT18i1PAMUczWU12a0fcziOb4CSHe64n7qrl11MEVVBJBOxskUrCx7HDIc0jBBQcwQ4AtIIIyCOKypTSNRJa6yo0rXPc+ShYJKGZ53z0pOGjmXR7mO+E8VVhAREQEREBYPYVlavVFzdZ9P3C4MYXyQQOdGxo3vfjDQO8kgINXpD/H3G/XokObUVhpoDxEUA2Mf1OlPHtVQtVpe1iyaet9sBBNNA1jnAY2nY6x8ScnzW1QEREBERBOaxttRLTQXa1s2rpa3GaBo7ZmH95D4PaMdxAPBbe0XGmu9rpbhRP26epibLGeOCM7+9esjKk7SP2d1TUWdxDLddC6roM56k2SZoge/O2B3v4DcFaiIgIiICl9Xj1+5WKytDXNqK0VNQCd4igG3n+p0Q81UKXt32hr26VedqK20sdDHyEj8Syfp0PyKCnAwsoiAiIgIiIC0esLVNc7O51CQ240j21VE8nGJmbwM8nDLT3OK3iHsQa+wXOK82ekuMLXMbPGHGN4w6N33mkcCDkHwWwUpZfsXVtwsxOzSV7TcaIcnl2J2Du2ix/xnluq0BERBxe5rWlznBrQMkk4ACm/R8HT6fF0kGJbrPJXHIAOy931eccowweS79eVk1DpG5y0mfWnwmGnDQMmWTqMxnd7TgttbaSKgt9NRwNa2KnibEwNGAA0YH/SD0oiICIiAiIgIiIJjXkZpaClv0Q+us04qScbzCerMN3uFxxzaFSxvbJG17CC1wBBHELjPE2eF8UjQ6N7S1zTxBGCFO+j+R0diNpmJ6azzvoHZOSWR/u3ecZYfNBTIiIJjWO1VV2nbbs5ZUXNskvVyNiJj5P/AE1iph2KYnc6q9I9HENro6G1Syv7cF0sjWtzu5Rv4/3VQgIiICIiAiIgIiICmab7P19VxbREd1omzsbvx0kJ2Hnlva+L8qplL6xYynuOnbs4hhpLiIXOwSSydpi2d3Aucz5BBUIuOUQTVi2ajWmpakZHQtpaM5G7LWGTdv8A+VU6mtHRPFXqSeTY+vu8hbs9uy2ONgz+U/NUqAiIgIiICIiAiIgKb9IrWjRd0nLSTTRtqm4JB2onCQbx3tVItVqqITaYu8TvZfRTA/kKDs+k2/hH6ovjn0xcv99U/wBQog+paNw1t5Z0pkc27VG0SRkZIOD5EeWFRKY0ow01/wBVUxaGh1wZUsx95r4Ixn5sd8lToCIiAiIgIiICIiAtXql4j0zdnu7G0UxOP5Ctopv0iO/yZc4NrDqqMUrMfilcIx+rkHyboZf9J/5Si+1fRfv/AKlEGpm+zfSFBOcCG70BgJJ/jQuL2jzY9/5FUrQa1t9TWWcVNtZt3K3ytrKRoONt7M5Z8TS5vxLZ2e5U13tdLcaKQPp6mJskbu4jj38EHsREQEREBERAREQFL6m2q/UWn7QxpdH6w6vqdwwI4R1M8cmR0ZH8p5Kmkc1jS57g1rRkkncApfRrX3OtuOpp24FeRBRN5UsbnbDs++XOf4FvLKCoweY+SLlhEGCMqRhcdJX51O8NbYbpMXQvzgUlU7tjPJkhyQeDsj7wVevPXUVNcKSWkrYWT08zS2SOQZDgeaDvBysqPZXVujyKe9Plq7GOrBct75KYcGz8SBwk5Drb95q4J4qiFk0EjZIntDmPYchw5goO1ERAREQEXFz2saXvcGtaMkk4AClKi91mop3UOlHhtLlzKm8OGY4+BbCP4j/e9lvf2IMaimk1JcHaYod9GBm8VDXexGeyAe+/jxa3f2kKrhijgiZFCxsccbQ1jGjAaAMADuXks1qpbNQso6KMtjaS4uccukcd5c4ne5xO8k9q9yAiIgIiIMOAcCHDIPaCpeTSDaCbp9LVslmfv2qZjA+kf4wnAB72FvflEQDeNT24Bty06K8Ab57TO057+jlLSPAF3Z2rsdrShieGVNvvcLj2g2uZ+PNrSPkiIMftrb3vLIKG9Su4YtU7c+bmBcBfNSV7D9F6ZfSZG6W7VDIwO3fsR7bjjdu3Z5oiANK1NzkbLqq6SXBo3+owM6Gk82ZLn+DnEdypooo4Y2xwsayNgw1rRgAcgERBzREQEREH/9k="/>
          <p:cNvSpPr>
            <a:spLocks noChangeAspect="1" noChangeArrowheads="1"/>
          </p:cNvSpPr>
          <p:nvPr/>
        </p:nvSpPr>
        <p:spPr bwMode="auto">
          <a:xfrm>
            <a:off x="63500" y="-733425"/>
            <a:ext cx="742950"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Slide Number Placeholder 1"/>
          <p:cNvSpPr>
            <a:spLocks noGrp="1"/>
          </p:cNvSpPr>
          <p:nvPr>
            <p:ph type="sldNum" sz="quarter" idx="11"/>
          </p:nvPr>
        </p:nvSpPr>
        <p:spPr/>
        <p:txBody>
          <a:bodyPr/>
          <a:lstStyle/>
          <a:p>
            <a:pPr>
              <a:defRPr/>
            </a:pPr>
            <a:fld id="{0CFDEA91-141F-430B-9992-4E0F2FAC2E5F}" type="slidenum">
              <a:rPr lang="en-US" smtClean="0"/>
              <a:pPr>
                <a:defRPr/>
              </a:pPr>
              <a:t>35</a:t>
            </a:fld>
            <a:endParaRPr lang="en-US" dirty="0"/>
          </a:p>
        </p:txBody>
      </p:sp>
      <p:pic>
        <p:nvPicPr>
          <p:cNvPr id="4098" name="Picture 2" descr="http://www.embracedsolutions.com/images/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79092">
            <a:off x="4632931" y="1438062"/>
            <a:ext cx="4950818" cy="37859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05195" y="4096887"/>
            <a:ext cx="1082348" cy="523220"/>
          </a:xfrm>
          <a:prstGeom prst="rect">
            <a:avLst/>
          </a:prstGeom>
          <a:noFill/>
        </p:spPr>
        <p:txBody>
          <a:bodyPr wrap="none" rtlCol="0">
            <a:spAutoFit/>
          </a:bodyPr>
          <a:lstStyle/>
          <a:p>
            <a:r>
              <a:rPr lang="en-US" sz="2800" dirty="0">
                <a:solidFill>
                  <a:srgbClr val="0070C0"/>
                </a:solidFill>
                <a:latin typeface="+mn-lt"/>
              </a:rPr>
              <a:t>Stack</a:t>
            </a:r>
          </a:p>
        </p:txBody>
      </p:sp>
      <p:sp>
        <p:nvSpPr>
          <p:cNvPr id="16" name="TextBox 15"/>
          <p:cNvSpPr txBox="1"/>
          <p:nvPr/>
        </p:nvSpPr>
        <p:spPr>
          <a:xfrm>
            <a:off x="2608118" y="3668578"/>
            <a:ext cx="2406428" cy="523220"/>
          </a:xfrm>
          <a:prstGeom prst="rect">
            <a:avLst/>
          </a:prstGeom>
          <a:noFill/>
        </p:spPr>
        <p:txBody>
          <a:bodyPr wrap="none" rtlCol="0">
            <a:spAutoFit/>
          </a:bodyPr>
          <a:lstStyle/>
          <a:p>
            <a:r>
              <a:rPr lang="en-US" sz="2800" dirty="0">
                <a:solidFill>
                  <a:srgbClr val="CF1CDF"/>
                </a:solidFill>
                <a:latin typeface="+mn-lt"/>
              </a:rPr>
              <a:t>Code libraries</a:t>
            </a:r>
          </a:p>
        </p:txBody>
      </p:sp>
      <p:sp>
        <p:nvSpPr>
          <p:cNvPr id="17" name="TextBox 16"/>
          <p:cNvSpPr txBox="1"/>
          <p:nvPr/>
        </p:nvSpPr>
        <p:spPr>
          <a:xfrm>
            <a:off x="3611079" y="4583464"/>
            <a:ext cx="1045479" cy="523220"/>
          </a:xfrm>
          <a:prstGeom prst="rect">
            <a:avLst/>
          </a:prstGeom>
          <a:noFill/>
        </p:spPr>
        <p:txBody>
          <a:bodyPr wrap="none" rtlCol="0">
            <a:spAutoFit/>
          </a:bodyPr>
          <a:lstStyle/>
          <a:p>
            <a:r>
              <a:rPr lang="en-US" sz="2800" dirty="0">
                <a:solidFill>
                  <a:srgbClr val="FF0000"/>
                </a:solidFill>
                <a:latin typeface="+mn-lt"/>
              </a:rPr>
              <a:t>Heap</a:t>
            </a:r>
          </a:p>
        </p:txBody>
      </p:sp>
      <p:sp>
        <p:nvSpPr>
          <p:cNvPr id="11" name="Right Arrow 10"/>
          <p:cNvSpPr/>
          <p:nvPr/>
        </p:nvSpPr>
        <p:spPr bwMode="auto">
          <a:xfrm>
            <a:off x="4615481" y="4595960"/>
            <a:ext cx="990600" cy="527696"/>
          </a:xfrm>
          <a:prstGeom prst="rightArrow">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FF0066"/>
              </a:solidFill>
              <a:effectLst/>
              <a:latin typeface="Arial" pitchFamily="34" charset="0"/>
            </a:endParaRPr>
          </a:p>
        </p:txBody>
      </p:sp>
      <p:sp>
        <p:nvSpPr>
          <p:cNvPr id="19" name="Right Arrow 18"/>
          <p:cNvSpPr/>
          <p:nvPr/>
        </p:nvSpPr>
        <p:spPr bwMode="auto">
          <a:xfrm>
            <a:off x="5084943" y="3683232"/>
            <a:ext cx="990600" cy="527696"/>
          </a:xfrm>
          <a:prstGeom prst="rightArrow">
            <a:avLst/>
          </a:prstGeom>
          <a:solidFill>
            <a:srgbClr val="CF1CDF"/>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FF0066"/>
              </a:solidFill>
              <a:effectLst/>
              <a:latin typeface="Arial" pitchFamily="34" charset="0"/>
            </a:endParaRPr>
          </a:p>
        </p:txBody>
      </p:sp>
      <p:sp>
        <p:nvSpPr>
          <p:cNvPr id="20" name="Right Arrow 19"/>
          <p:cNvSpPr/>
          <p:nvPr/>
        </p:nvSpPr>
        <p:spPr bwMode="auto">
          <a:xfrm>
            <a:off x="4844081" y="4133056"/>
            <a:ext cx="990600" cy="527696"/>
          </a:xfrm>
          <a:prstGeom prst="rightArrow">
            <a:avLst/>
          </a:prstGeom>
          <a:solidFill>
            <a:srgbClr val="0070C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FF0066"/>
              </a:solidFill>
              <a:effectLst/>
              <a:latin typeface="Arial" pitchFamily="34" charset="0"/>
            </a:endParaRPr>
          </a:p>
        </p:txBody>
      </p:sp>
      <p:sp>
        <p:nvSpPr>
          <p:cNvPr id="22" name="TextBox 21"/>
          <p:cNvSpPr txBox="1"/>
          <p:nvPr/>
        </p:nvSpPr>
        <p:spPr>
          <a:xfrm>
            <a:off x="907533" y="1295400"/>
            <a:ext cx="2585964" cy="2277547"/>
          </a:xfrm>
          <a:prstGeom prst="rect">
            <a:avLst/>
          </a:prstGeom>
          <a:noFill/>
        </p:spPr>
        <p:txBody>
          <a:bodyPr wrap="none" rtlCol="0">
            <a:spAutoFit/>
          </a:bodyPr>
          <a:lstStyle/>
          <a:p>
            <a:pPr>
              <a:spcBef>
                <a:spcPts val="1200"/>
              </a:spcBef>
            </a:pPr>
            <a:r>
              <a:rPr lang="en-US" sz="2800" dirty="0">
                <a:solidFill>
                  <a:srgbClr val="0070C0"/>
                </a:solidFill>
                <a:latin typeface="+mn-lt"/>
              </a:rPr>
              <a:t>A</a:t>
            </a:r>
            <a:r>
              <a:rPr lang="en-US" sz="2800" dirty="0">
                <a:latin typeface="+mn-lt"/>
              </a:rPr>
              <a:t>ddress</a:t>
            </a:r>
          </a:p>
          <a:p>
            <a:pPr>
              <a:spcBef>
                <a:spcPts val="1200"/>
              </a:spcBef>
            </a:pPr>
            <a:r>
              <a:rPr lang="en-US" sz="2800" dirty="0">
                <a:solidFill>
                  <a:srgbClr val="0070C0"/>
                </a:solidFill>
                <a:latin typeface="+mn-lt"/>
              </a:rPr>
              <a:t>S</a:t>
            </a:r>
            <a:r>
              <a:rPr lang="en-US" sz="2800" dirty="0">
                <a:latin typeface="+mn-lt"/>
              </a:rPr>
              <a:t>pace</a:t>
            </a:r>
          </a:p>
          <a:p>
            <a:pPr>
              <a:spcBef>
                <a:spcPts val="1200"/>
              </a:spcBef>
            </a:pPr>
            <a:r>
              <a:rPr lang="en-US" sz="2800" dirty="0">
                <a:solidFill>
                  <a:srgbClr val="0070C0"/>
                </a:solidFill>
                <a:latin typeface="+mn-lt"/>
              </a:rPr>
              <a:t>L</a:t>
            </a:r>
            <a:r>
              <a:rPr lang="en-US" sz="2800" dirty="0">
                <a:latin typeface="+mn-lt"/>
              </a:rPr>
              <a:t>ayout</a:t>
            </a:r>
          </a:p>
          <a:p>
            <a:pPr>
              <a:spcBef>
                <a:spcPts val="1200"/>
              </a:spcBef>
            </a:pPr>
            <a:r>
              <a:rPr lang="en-US" sz="2800" dirty="0">
                <a:solidFill>
                  <a:srgbClr val="0070C0"/>
                </a:solidFill>
                <a:latin typeface="+mn-lt"/>
              </a:rPr>
              <a:t>R</a:t>
            </a:r>
            <a:r>
              <a:rPr lang="en-US" sz="2800" dirty="0">
                <a:latin typeface="+mn-lt"/>
              </a:rPr>
              <a:t>andomization</a:t>
            </a:r>
          </a:p>
        </p:txBody>
      </p:sp>
    </p:spTree>
    <p:extLst>
      <p:ext uri="{BB962C8B-B14F-4D97-AF65-F5344CB8AC3E}">
        <p14:creationId xmlns:p14="http://schemas.microsoft.com/office/powerpoint/2010/main" val="151306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464030" y="281298"/>
            <a:ext cx="8229600" cy="523220"/>
          </a:xfrm>
        </p:spPr>
        <p:txBody>
          <a:bodyPr/>
          <a:lstStyle/>
          <a:p>
            <a:r>
              <a:rPr lang="en-US" dirty="0"/>
              <a:t>Memory Protection – </a:t>
            </a:r>
            <a:r>
              <a:rPr lang="en-US" i="1" dirty="0"/>
              <a:t>ASLR</a:t>
            </a:r>
          </a:p>
        </p:txBody>
      </p:sp>
      <p:sp>
        <p:nvSpPr>
          <p:cNvPr id="10" name="AutoShape 2" descr="data:image/jpeg;base64,/9j/4AAQSkZJRgABAQAAAQABAAD/2wBDAAkGBwgHBgkIBwgKCgkLDRYPDQwMDRsUFRAWIB0iIiAdHx8kKDQsJCYxJx8fLT0tMTU3Ojo6Iys/RD84QzQ5Ojf/2wBDAQoKCg0MDRoPDxo3JR8lNzc3Nzc3Nzc3Nzc3Nzc3Nzc3Nzc3Nzc3Nzc3Nzc3Nzc3Nzc3Nzc3Nzc3Nzc3Nzc3Nzf/wAARCADIAGEDASIAAhEBAxEB/8QAGwABAQACAwEAAAAAAAAAAAAAAAYBBQIDBAf/xAA/EAABAwMBBAYGBwYHAAAAAAABAAIDBAURBhIhQVETIjFhcYEHFDJigpEVIyVCUpKhFjNDcpPBJCZTVGOxsv/EABQBAQAAAAAAAAAAAAAAAAAAAAD/xAAUEQEAAAAAAAAAAAAAAAAAAAAA/9oADAMBAAIRAxEAPwD7iiIgLB7Fla/UNa222G417/ZpqWSU/C0n+yCM9G13rZK+upblLJJFcpai4W58m1nohO5joxngMRuHdJ3L6GoWqss9r0TY6igikdXWGKOobE1uXStDMSx4xvLml3xAKyoauCvo4aulkbLBPG2SN7TkOaRkFB6EREBERAREQEREBERAUx6Q3CXTzbbhrnXOrgotgnBc17xt479gPPkqdTF82K3WOnred/q/T3BwwCOo3om585t3ggpQBs4xu5KV0uTY7zW6alw2nJdWWw57YXH6yPxY9x3fhc3kVWBT+sbdU1NBFX2ppN0tsnrFK1u4y49uLwe3Le44PBBQIvHaLlT3a2U1fRv2oZ2Bzc7iOYI4EHII4EFexAREQEREBERAREQFM2RxrtZ3+s3mOkbDb4zkEZDelfjlvlaPhVFPI2GJ8shwxjS5x5AKe9HzJjpmnrana6e4ySVrw7tb0ri5rfJpaPJBSrBGVlEElQA6b1VLbnbrXeHuno8ZxFUAZlj5AOHXHftqtWr1JZ475apKN7zFIHNlgnb7UMrTtMePBwHj2cV06VvD7tbSauMQ3CmkNPWwDsjlb2490jDgeTgg3SIiAiIgIiICIiCc1/O5unJaKKTYqLnIyghIcA7Mp2SR3hu074SqCGJkEMcUQwyNoa0DgApq5uFw1zaKEAOjt1PLXy4J6r3fVR58Q6X5KoQEREBSOomHT18i1PAMUczWU12a0fcziOb4CSHe64n7qrl11MEVVBJBOxskUrCx7HDIc0jBBQcwQ4AtIIIyCOKypTSNRJa6yo0rXPc+ShYJKGZ53z0pOGjmXR7mO+E8VVhAREQEREBYPYVlavVFzdZ9P3C4MYXyQQOdGxo3vfjDQO8kgINXpD/H3G/XokObUVhpoDxEUA2Mf1OlPHtVQtVpe1iyaet9sBBNNA1jnAY2nY6x8ScnzW1QEREBERBOaxttRLTQXa1s2rpa3GaBo7ZmH95D4PaMdxAPBbe0XGmu9rpbhRP26epibLGeOCM7+9esjKk7SP2d1TUWdxDLddC6roM56k2SZoge/O2B3v4DcFaiIgIiICl9Xj1+5WKytDXNqK0VNQCd4igG3n+p0Q81UKXt32hr26VedqK20sdDHyEj8Syfp0PyKCnAwsoiAiIgIiIC0esLVNc7O51CQ240j21VE8nGJmbwM8nDLT3OK3iHsQa+wXOK82ekuMLXMbPGHGN4w6N33mkcCDkHwWwUpZfsXVtwsxOzSV7TcaIcnl2J2Du2ix/xnluq0BERBxe5rWlznBrQMkk4ACm/R8HT6fF0kGJbrPJXHIAOy931eccowweS79eVk1DpG5y0mfWnwmGnDQMmWTqMxnd7TgttbaSKgt9NRwNa2KnibEwNGAA0YH/SD0oiICIiAiIgIiIJjXkZpaClv0Q+us04qScbzCerMN3uFxxzaFSxvbJG17CC1wBBHELjPE2eF8UjQ6N7S1zTxBGCFO+j+R0diNpmJ6azzvoHZOSWR/u3ecZYfNBTIiIJjWO1VV2nbbs5ZUXNskvVyNiJj5P/AE1iph2KYnc6q9I9HENro6G1Syv7cF0sjWtzu5Rv4/3VQgIiICIiAiIgIiICmab7P19VxbREd1omzsbvx0kJ2Hnlva+L8qplL6xYynuOnbs4hhpLiIXOwSSydpi2d3Aucz5BBUIuOUQTVi2ajWmpakZHQtpaM5G7LWGTdv8A+VU6mtHRPFXqSeTY+vu8hbs9uy2ONgz+U/NUqAiIgIiICIiAiIgKb9IrWjRd0nLSTTRtqm4JB2onCQbx3tVItVqqITaYu8TvZfRTA/kKDs+k2/hH6ovjn0xcv99U/wBQog+paNw1t5Z0pkc27VG0SRkZIOD5EeWFRKY0ow01/wBVUxaGh1wZUsx95r4Ixn5sd8lToCIiAiIgIiICIiAtXql4j0zdnu7G0UxOP5Ctopv0iO/yZc4NrDqqMUrMfilcIx+rkHyboZf9J/5Si+1fRfv/AKlEGpm+zfSFBOcCG70BgJJ/jQuL2jzY9/5FUrQa1t9TWWcVNtZt3K3ytrKRoONt7M5Z8TS5vxLZ2e5U13tdLcaKQPp6mJskbu4jj38EHsREQEREBERAREQFL6m2q/UWn7QxpdH6w6vqdwwI4R1M8cmR0ZH8p5Kmkc1jS57g1rRkkncApfRrX3OtuOpp24FeRBRN5UsbnbDs++XOf4FvLKCoweY+SLlhEGCMqRhcdJX51O8NbYbpMXQvzgUlU7tjPJkhyQeDsj7wVevPXUVNcKSWkrYWT08zS2SOQZDgeaDvBysqPZXVujyKe9Plq7GOrBct75KYcGz8SBwk5Drb95q4J4qiFk0EjZIntDmPYchw5goO1ERAREQEXFz2saXvcGtaMkk4AClKi91mop3UOlHhtLlzKm8OGY4+BbCP4j/e9lvf2IMaimk1JcHaYod9GBm8VDXexGeyAe+/jxa3f2kKrhijgiZFCxsccbQ1jGjAaAMADuXks1qpbNQso6KMtjaS4uccukcd5c4ne5xO8k9q9yAiIgIiIMOAcCHDIPaCpeTSDaCbp9LVslmfv2qZjA+kf4wnAB72FvflEQDeNT24Bty06K8Ab57TO057+jlLSPAF3Z2rsdrShieGVNvvcLj2g2uZ+PNrSPkiIMftrb3vLIKG9Su4YtU7c+bmBcBfNSV7D9F6ZfSZG6W7VDIwO3fsR7bjjdu3Z5oiANK1NzkbLqq6SXBo3+owM6Gk82ZLn+DnEdypooo4Y2xwsayNgw1rRgAcgERBzREQEREH/9k="/>
          <p:cNvSpPr>
            <a:spLocks noChangeAspect="1" noChangeArrowheads="1"/>
          </p:cNvSpPr>
          <p:nvPr/>
        </p:nvSpPr>
        <p:spPr bwMode="auto">
          <a:xfrm>
            <a:off x="63500" y="-733425"/>
            <a:ext cx="742950"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Slide Number Placeholder 1"/>
          <p:cNvSpPr>
            <a:spLocks noGrp="1"/>
          </p:cNvSpPr>
          <p:nvPr>
            <p:ph type="sldNum" sz="quarter" idx="11"/>
          </p:nvPr>
        </p:nvSpPr>
        <p:spPr/>
        <p:txBody>
          <a:bodyPr/>
          <a:lstStyle/>
          <a:p>
            <a:pPr>
              <a:defRPr/>
            </a:pPr>
            <a:fld id="{0CFDEA91-141F-430B-9992-4E0F2FAC2E5F}" type="slidenum">
              <a:rPr lang="en-US" smtClean="0"/>
              <a:pPr>
                <a:defRPr/>
              </a:pPr>
              <a:t>36</a:t>
            </a:fld>
            <a:endParaRPr lang="en-US" dirty="0"/>
          </a:p>
        </p:txBody>
      </p:sp>
      <p:pic>
        <p:nvPicPr>
          <p:cNvPr id="4098" name="Picture 2" descr="http://www.embracedsolutions.com/images/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79092">
            <a:off x="4632931" y="1438062"/>
            <a:ext cx="4950818" cy="3785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7533" y="1295400"/>
            <a:ext cx="2585964" cy="2277547"/>
          </a:xfrm>
          <a:prstGeom prst="rect">
            <a:avLst/>
          </a:prstGeom>
          <a:noFill/>
        </p:spPr>
        <p:txBody>
          <a:bodyPr wrap="none" rtlCol="0">
            <a:spAutoFit/>
          </a:bodyPr>
          <a:lstStyle/>
          <a:p>
            <a:pPr>
              <a:spcBef>
                <a:spcPts val="1200"/>
              </a:spcBef>
            </a:pPr>
            <a:r>
              <a:rPr lang="en-US" sz="2800" dirty="0">
                <a:solidFill>
                  <a:srgbClr val="0070C0"/>
                </a:solidFill>
                <a:latin typeface="+mn-lt"/>
              </a:rPr>
              <a:t>A</a:t>
            </a:r>
            <a:r>
              <a:rPr lang="en-US" sz="2800" dirty="0">
                <a:latin typeface="+mn-lt"/>
              </a:rPr>
              <a:t>ddress</a:t>
            </a:r>
          </a:p>
          <a:p>
            <a:pPr>
              <a:spcBef>
                <a:spcPts val="1200"/>
              </a:spcBef>
            </a:pPr>
            <a:r>
              <a:rPr lang="en-US" sz="2800" dirty="0">
                <a:solidFill>
                  <a:srgbClr val="0070C0"/>
                </a:solidFill>
                <a:latin typeface="+mn-lt"/>
              </a:rPr>
              <a:t>S</a:t>
            </a:r>
            <a:r>
              <a:rPr lang="en-US" sz="2800" dirty="0">
                <a:latin typeface="+mn-lt"/>
              </a:rPr>
              <a:t>pace</a:t>
            </a:r>
          </a:p>
          <a:p>
            <a:pPr>
              <a:spcBef>
                <a:spcPts val="1200"/>
              </a:spcBef>
            </a:pPr>
            <a:r>
              <a:rPr lang="en-US" sz="2800" dirty="0">
                <a:solidFill>
                  <a:srgbClr val="0070C0"/>
                </a:solidFill>
                <a:latin typeface="+mn-lt"/>
              </a:rPr>
              <a:t>L</a:t>
            </a:r>
            <a:r>
              <a:rPr lang="en-US" sz="2800" dirty="0">
                <a:latin typeface="+mn-lt"/>
              </a:rPr>
              <a:t>ayout</a:t>
            </a:r>
          </a:p>
          <a:p>
            <a:pPr>
              <a:spcBef>
                <a:spcPts val="1200"/>
              </a:spcBef>
            </a:pPr>
            <a:r>
              <a:rPr lang="en-US" sz="2800" dirty="0">
                <a:solidFill>
                  <a:srgbClr val="0070C0"/>
                </a:solidFill>
                <a:latin typeface="+mn-lt"/>
              </a:rPr>
              <a:t>R</a:t>
            </a:r>
            <a:r>
              <a:rPr lang="en-US" sz="2800" dirty="0">
                <a:latin typeface="+mn-lt"/>
              </a:rPr>
              <a:t>andomization</a:t>
            </a:r>
          </a:p>
        </p:txBody>
      </p:sp>
      <p:sp>
        <p:nvSpPr>
          <p:cNvPr id="9" name="TextBox 8"/>
          <p:cNvSpPr txBox="1"/>
          <p:nvPr/>
        </p:nvSpPr>
        <p:spPr>
          <a:xfrm>
            <a:off x="3603001" y="3447177"/>
            <a:ext cx="1082348" cy="523220"/>
          </a:xfrm>
          <a:prstGeom prst="rect">
            <a:avLst/>
          </a:prstGeom>
          <a:noFill/>
        </p:spPr>
        <p:txBody>
          <a:bodyPr wrap="none" rtlCol="0">
            <a:spAutoFit/>
          </a:bodyPr>
          <a:lstStyle/>
          <a:p>
            <a:r>
              <a:rPr lang="en-US" sz="2800" dirty="0">
                <a:solidFill>
                  <a:srgbClr val="0070C0"/>
                </a:solidFill>
                <a:latin typeface="+mn-lt"/>
              </a:rPr>
              <a:t>Stack</a:t>
            </a:r>
          </a:p>
        </p:txBody>
      </p:sp>
      <p:sp>
        <p:nvSpPr>
          <p:cNvPr id="16" name="TextBox 15"/>
          <p:cNvSpPr txBox="1"/>
          <p:nvPr/>
        </p:nvSpPr>
        <p:spPr>
          <a:xfrm>
            <a:off x="2740616" y="2423412"/>
            <a:ext cx="2406428" cy="523220"/>
          </a:xfrm>
          <a:prstGeom prst="rect">
            <a:avLst/>
          </a:prstGeom>
          <a:noFill/>
        </p:spPr>
        <p:txBody>
          <a:bodyPr wrap="none" rtlCol="0">
            <a:spAutoFit/>
          </a:bodyPr>
          <a:lstStyle/>
          <a:p>
            <a:r>
              <a:rPr lang="en-US" sz="2800" dirty="0">
                <a:solidFill>
                  <a:srgbClr val="CF1CDF"/>
                </a:solidFill>
                <a:latin typeface="+mn-lt"/>
              </a:rPr>
              <a:t>Code libraries</a:t>
            </a:r>
          </a:p>
        </p:txBody>
      </p:sp>
      <p:sp>
        <p:nvSpPr>
          <p:cNvPr id="17" name="TextBox 16"/>
          <p:cNvSpPr txBox="1"/>
          <p:nvPr/>
        </p:nvSpPr>
        <p:spPr>
          <a:xfrm>
            <a:off x="3533351" y="4194023"/>
            <a:ext cx="1045479" cy="523220"/>
          </a:xfrm>
          <a:prstGeom prst="rect">
            <a:avLst/>
          </a:prstGeom>
          <a:noFill/>
        </p:spPr>
        <p:txBody>
          <a:bodyPr wrap="none" rtlCol="0">
            <a:spAutoFit/>
          </a:bodyPr>
          <a:lstStyle/>
          <a:p>
            <a:r>
              <a:rPr lang="en-US" sz="2800" dirty="0">
                <a:solidFill>
                  <a:srgbClr val="FF0000"/>
                </a:solidFill>
                <a:latin typeface="+mn-lt"/>
              </a:rPr>
              <a:t>Heap</a:t>
            </a:r>
          </a:p>
        </p:txBody>
      </p:sp>
      <p:cxnSp>
        <p:nvCxnSpPr>
          <p:cNvPr id="8" name="Curved Connector 7"/>
          <p:cNvCxnSpPr/>
          <p:nvPr/>
        </p:nvCxnSpPr>
        <p:spPr bwMode="auto">
          <a:xfrm flipV="1">
            <a:off x="5084943" y="2057400"/>
            <a:ext cx="1925457" cy="685800"/>
          </a:xfrm>
          <a:prstGeom prst="curvedConnector3">
            <a:avLst/>
          </a:prstGeom>
          <a:solidFill>
            <a:schemeClr val="accent1"/>
          </a:solidFill>
          <a:ln w="38100" cap="flat" cmpd="sng" algn="ctr">
            <a:solidFill>
              <a:srgbClr val="CF1CDF"/>
            </a:solidFill>
            <a:prstDash val="solid"/>
            <a:miter lim="800000"/>
            <a:headEnd type="none" w="med" len="med"/>
            <a:tailEnd type="triangle"/>
          </a:ln>
          <a:effectLst/>
        </p:spPr>
      </p:cxnSp>
      <p:cxnSp>
        <p:nvCxnSpPr>
          <p:cNvPr id="22" name="Curved Connector 21"/>
          <p:cNvCxnSpPr/>
          <p:nvPr/>
        </p:nvCxnSpPr>
        <p:spPr bwMode="auto">
          <a:xfrm>
            <a:off x="5088228" y="2840642"/>
            <a:ext cx="1227858" cy="639158"/>
          </a:xfrm>
          <a:prstGeom prst="curvedConnector3">
            <a:avLst/>
          </a:prstGeom>
          <a:solidFill>
            <a:schemeClr val="accent1"/>
          </a:solidFill>
          <a:ln w="38100" cap="flat" cmpd="sng" algn="ctr">
            <a:solidFill>
              <a:srgbClr val="CF1CDF"/>
            </a:solidFill>
            <a:prstDash val="solid"/>
            <a:miter lim="800000"/>
            <a:headEnd type="none" w="med" len="med"/>
            <a:tailEnd type="triangle"/>
          </a:ln>
          <a:effectLst/>
        </p:spPr>
      </p:cxnSp>
      <p:cxnSp>
        <p:nvCxnSpPr>
          <p:cNvPr id="23" name="Curved Connector 22"/>
          <p:cNvCxnSpPr/>
          <p:nvPr/>
        </p:nvCxnSpPr>
        <p:spPr bwMode="auto">
          <a:xfrm flipV="1">
            <a:off x="5110781" y="1295400"/>
            <a:ext cx="2412002" cy="1319494"/>
          </a:xfrm>
          <a:prstGeom prst="curvedConnector3">
            <a:avLst>
              <a:gd name="adj1" fmla="val 38416"/>
            </a:avLst>
          </a:prstGeom>
          <a:solidFill>
            <a:schemeClr val="accent1"/>
          </a:solidFill>
          <a:ln w="38100" cap="flat" cmpd="sng" algn="ctr">
            <a:solidFill>
              <a:srgbClr val="CF1CDF"/>
            </a:solidFill>
            <a:prstDash val="solid"/>
            <a:miter lim="800000"/>
            <a:headEnd type="none" w="med" len="med"/>
            <a:tailEnd type="triangle"/>
          </a:ln>
          <a:effectLst/>
        </p:spPr>
      </p:cxnSp>
      <p:cxnSp>
        <p:nvCxnSpPr>
          <p:cNvPr id="26" name="Curved Connector 25"/>
          <p:cNvCxnSpPr/>
          <p:nvPr/>
        </p:nvCxnSpPr>
        <p:spPr bwMode="auto">
          <a:xfrm>
            <a:off x="4656558" y="3715035"/>
            <a:ext cx="1227858" cy="639158"/>
          </a:xfrm>
          <a:prstGeom prst="curvedConnector3">
            <a:avLst/>
          </a:prstGeom>
          <a:solidFill>
            <a:schemeClr val="accent1"/>
          </a:solidFill>
          <a:ln w="38100" cap="flat" cmpd="sng" algn="ctr">
            <a:solidFill>
              <a:srgbClr val="0070C0"/>
            </a:solidFill>
            <a:prstDash val="solid"/>
            <a:miter lim="800000"/>
            <a:headEnd type="none" w="med" len="med"/>
            <a:tailEnd type="triangle"/>
          </a:ln>
          <a:effectLst/>
        </p:spPr>
      </p:cxnSp>
      <p:cxnSp>
        <p:nvCxnSpPr>
          <p:cNvPr id="27" name="Curved Connector 26"/>
          <p:cNvCxnSpPr/>
          <p:nvPr/>
        </p:nvCxnSpPr>
        <p:spPr bwMode="auto">
          <a:xfrm flipV="1">
            <a:off x="4656558" y="2645663"/>
            <a:ext cx="2165702" cy="977749"/>
          </a:xfrm>
          <a:prstGeom prst="curvedConnector3">
            <a:avLst/>
          </a:prstGeom>
          <a:solidFill>
            <a:schemeClr val="accent1"/>
          </a:solidFill>
          <a:ln w="38100" cap="flat" cmpd="sng" algn="ctr">
            <a:solidFill>
              <a:srgbClr val="0070C0"/>
            </a:solidFill>
            <a:prstDash val="solid"/>
            <a:miter lim="800000"/>
            <a:headEnd type="none" w="med" len="med"/>
            <a:tailEnd type="triangle"/>
          </a:ln>
          <a:effectLst/>
        </p:spPr>
      </p:cxnSp>
      <p:cxnSp>
        <p:nvCxnSpPr>
          <p:cNvPr id="29" name="Curved Connector 28"/>
          <p:cNvCxnSpPr/>
          <p:nvPr/>
        </p:nvCxnSpPr>
        <p:spPr bwMode="auto">
          <a:xfrm rot="16200000" flipH="1">
            <a:off x="4604947" y="3906506"/>
            <a:ext cx="1052745" cy="949523"/>
          </a:xfrm>
          <a:prstGeom prst="curvedConnector3">
            <a:avLst/>
          </a:prstGeom>
          <a:solidFill>
            <a:schemeClr val="accent1"/>
          </a:solidFill>
          <a:ln w="38100" cap="flat" cmpd="sng" algn="ctr">
            <a:solidFill>
              <a:srgbClr val="0070C0"/>
            </a:solidFill>
            <a:prstDash val="solid"/>
            <a:miter lim="800000"/>
            <a:headEnd type="none" w="med" len="med"/>
            <a:tailEnd type="triangle"/>
          </a:ln>
          <a:effectLst/>
        </p:spPr>
      </p:cxnSp>
      <p:cxnSp>
        <p:nvCxnSpPr>
          <p:cNvPr id="31" name="Curved Connector 30"/>
          <p:cNvCxnSpPr/>
          <p:nvPr/>
        </p:nvCxnSpPr>
        <p:spPr bwMode="auto">
          <a:xfrm>
            <a:off x="4572000" y="4636367"/>
            <a:ext cx="974125" cy="370795"/>
          </a:xfrm>
          <a:prstGeom prst="curvedConnector3">
            <a:avLst/>
          </a:prstGeom>
          <a:solidFill>
            <a:schemeClr val="accent1"/>
          </a:solidFill>
          <a:ln w="38100" cap="flat" cmpd="sng" algn="ctr">
            <a:solidFill>
              <a:srgbClr val="FF0000"/>
            </a:solidFill>
            <a:prstDash val="solid"/>
            <a:miter lim="800000"/>
            <a:headEnd type="none" w="med" len="med"/>
            <a:tailEnd type="triangle"/>
          </a:ln>
          <a:effectLst/>
        </p:spPr>
      </p:cxnSp>
      <p:cxnSp>
        <p:nvCxnSpPr>
          <p:cNvPr id="33" name="Curved Connector 32"/>
          <p:cNvCxnSpPr/>
          <p:nvPr/>
        </p:nvCxnSpPr>
        <p:spPr bwMode="auto">
          <a:xfrm flipV="1">
            <a:off x="4578830" y="3952115"/>
            <a:ext cx="1533415" cy="557649"/>
          </a:xfrm>
          <a:prstGeom prst="curvedConnector3">
            <a:avLst/>
          </a:prstGeom>
          <a:solidFill>
            <a:schemeClr val="accent1"/>
          </a:solidFill>
          <a:ln w="38100" cap="flat" cmpd="sng" algn="ctr">
            <a:solidFill>
              <a:srgbClr val="FF0000"/>
            </a:solidFill>
            <a:prstDash val="solid"/>
            <a:miter lim="800000"/>
            <a:headEnd type="none" w="med" len="med"/>
            <a:tailEnd type="triangle"/>
          </a:ln>
          <a:effectLst/>
        </p:spPr>
      </p:cxnSp>
    </p:spTree>
    <p:extLst>
      <p:ext uri="{BB962C8B-B14F-4D97-AF65-F5344CB8AC3E}">
        <p14:creationId xmlns:p14="http://schemas.microsoft.com/office/powerpoint/2010/main" val="335461565"/>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BD64-58E0-4F17-A9D5-35CEF4D262E0}"/>
              </a:ext>
            </a:extLst>
          </p:cNvPr>
          <p:cNvSpPr>
            <a:spLocks noGrp="1"/>
          </p:cNvSpPr>
          <p:nvPr>
            <p:ph type="title"/>
          </p:nvPr>
        </p:nvSpPr>
        <p:spPr/>
        <p:txBody>
          <a:bodyPr/>
          <a:lstStyle/>
          <a:p>
            <a:r>
              <a:rPr lang="en-US" dirty="0"/>
              <a:t>Circumventing ASLR</a:t>
            </a:r>
          </a:p>
        </p:txBody>
      </p:sp>
      <p:sp>
        <p:nvSpPr>
          <p:cNvPr id="3" name="Content Placeholder 2">
            <a:extLst>
              <a:ext uri="{FF2B5EF4-FFF2-40B4-BE49-F238E27FC236}">
                <a16:creationId xmlns:a16="http://schemas.microsoft.com/office/drawing/2014/main" id="{DE7B3CC6-4E33-464E-A9EE-648891C4671B}"/>
              </a:ext>
            </a:extLst>
          </p:cNvPr>
          <p:cNvSpPr>
            <a:spLocks noGrp="1"/>
          </p:cNvSpPr>
          <p:nvPr>
            <p:ph idx="1"/>
          </p:nvPr>
        </p:nvSpPr>
        <p:spPr/>
        <p:txBody>
          <a:bodyPr/>
          <a:lstStyle/>
          <a:p>
            <a:r>
              <a:rPr lang="en-US" dirty="0"/>
              <a:t>Predictable DLL mappings</a:t>
            </a:r>
          </a:p>
          <a:p>
            <a:r>
              <a:rPr lang="en-US" dirty="0"/>
              <a:t>Address space information disclosures</a:t>
            </a:r>
          </a:p>
          <a:p>
            <a:r>
              <a:rPr lang="en-US" dirty="0"/>
              <a:t>Just-in-Time (JIT) spraying</a:t>
            </a:r>
          </a:p>
        </p:txBody>
      </p:sp>
    </p:spTree>
    <p:extLst>
      <p:ext uri="{BB962C8B-B14F-4D97-AF65-F5344CB8AC3E}">
        <p14:creationId xmlns:p14="http://schemas.microsoft.com/office/powerpoint/2010/main" val="3854784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61B1-3F3D-4A08-9D09-7098C5EB2458}"/>
              </a:ext>
            </a:extLst>
          </p:cNvPr>
          <p:cNvSpPr>
            <a:spLocks noGrp="1"/>
          </p:cNvSpPr>
          <p:nvPr>
            <p:ph type="title"/>
          </p:nvPr>
        </p:nvSpPr>
        <p:spPr/>
        <p:txBody>
          <a:bodyPr/>
          <a:lstStyle/>
          <a:p>
            <a:r>
              <a:rPr lang="en-US" dirty="0"/>
              <a:t>Stack Smashing protection</a:t>
            </a:r>
          </a:p>
        </p:txBody>
      </p:sp>
      <p:sp>
        <p:nvSpPr>
          <p:cNvPr id="3" name="Content Placeholder 2">
            <a:extLst>
              <a:ext uri="{FF2B5EF4-FFF2-40B4-BE49-F238E27FC236}">
                <a16:creationId xmlns:a16="http://schemas.microsoft.com/office/drawing/2014/main" id="{2666B0E4-E481-43A0-8894-039A0301241B}"/>
              </a:ext>
            </a:extLst>
          </p:cNvPr>
          <p:cNvSpPr>
            <a:spLocks noGrp="1"/>
          </p:cNvSpPr>
          <p:nvPr>
            <p:ph idx="1"/>
          </p:nvPr>
        </p:nvSpPr>
        <p:spPr/>
        <p:txBody>
          <a:bodyPr/>
          <a:lstStyle/>
          <a:p>
            <a:r>
              <a:rPr lang="en-US" dirty="0"/>
              <a:t>Originally known as stack cookies</a:t>
            </a:r>
          </a:p>
          <a:p>
            <a:pPr lvl="1"/>
            <a:r>
              <a:rPr lang="en-US" dirty="0"/>
              <a:t>Stored before the return address</a:t>
            </a:r>
          </a:p>
          <a:p>
            <a:pPr lvl="1"/>
            <a:r>
              <a:rPr lang="en-US" dirty="0"/>
              <a:t>Overwritten on exploitation</a:t>
            </a:r>
          </a:p>
          <a:p>
            <a:r>
              <a:rPr lang="en-US" dirty="0"/>
              <a:t>When a function exits</a:t>
            </a:r>
          </a:p>
          <a:p>
            <a:pPr lvl="1"/>
            <a:r>
              <a:rPr lang="en-US" dirty="0"/>
              <a:t>If the “cookie” value does not match the stored value</a:t>
            </a:r>
          </a:p>
          <a:p>
            <a:pPr lvl="1"/>
            <a:r>
              <a:rPr lang="en-US" dirty="0"/>
              <a:t>Exit the program </a:t>
            </a:r>
          </a:p>
          <a:p>
            <a:endParaRPr lang="en-US" dirty="0"/>
          </a:p>
        </p:txBody>
      </p:sp>
    </p:spTree>
    <p:extLst>
      <p:ext uri="{BB962C8B-B14F-4D97-AF65-F5344CB8AC3E}">
        <p14:creationId xmlns:p14="http://schemas.microsoft.com/office/powerpoint/2010/main" val="16376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C015-0399-46F0-8833-706482D269BE}"/>
              </a:ext>
            </a:extLst>
          </p:cNvPr>
          <p:cNvSpPr>
            <a:spLocks noGrp="1"/>
          </p:cNvSpPr>
          <p:nvPr>
            <p:ph type="title"/>
          </p:nvPr>
        </p:nvSpPr>
        <p:spPr/>
        <p:txBody>
          <a:bodyPr/>
          <a:lstStyle/>
          <a:p>
            <a:r>
              <a:rPr lang="en-US" dirty="0"/>
              <a:t>Stack cookies</a:t>
            </a:r>
          </a:p>
        </p:txBody>
      </p:sp>
      <p:sp>
        <p:nvSpPr>
          <p:cNvPr id="3" name="Content Placeholder 2">
            <a:extLst>
              <a:ext uri="{FF2B5EF4-FFF2-40B4-BE49-F238E27FC236}">
                <a16:creationId xmlns:a16="http://schemas.microsoft.com/office/drawing/2014/main" id="{5DBA6396-8A9F-4059-89F1-F4B3C9778339}"/>
              </a:ext>
            </a:extLst>
          </p:cNvPr>
          <p:cNvSpPr>
            <a:spLocks noGrp="1"/>
          </p:cNvSpPr>
          <p:nvPr>
            <p:ph idx="1"/>
          </p:nvPr>
        </p:nvSpPr>
        <p:spPr/>
        <p:txBody>
          <a:bodyPr/>
          <a:lstStyle/>
          <a:p>
            <a:r>
              <a:rPr lang="en-US" dirty="0"/>
              <a:t>Render most exploits impossible</a:t>
            </a:r>
          </a:p>
          <a:p>
            <a:pPr lvl="1"/>
            <a:r>
              <a:rPr lang="en-US" dirty="0"/>
              <a:t>Limited to stack based overflows</a:t>
            </a:r>
          </a:p>
          <a:p>
            <a:r>
              <a:rPr lang="en-US" dirty="0"/>
              <a:t>If Stack Cookies (Stack Smashing Protection) is not in place</a:t>
            </a:r>
          </a:p>
          <a:p>
            <a:pPr lvl="1"/>
            <a:r>
              <a:rPr lang="en-US" dirty="0"/>
              <a:t>Only functions with char[ ] buffers</a:t>
            </a:r>
          </a:p>
          <a:p>
            <a:r>
              <a:rPr lang="en-US" dirty="0"/>
              <a:t>Overwriting variables is still possible</a:t>
            </a:r>
          </a:p>
          <a:p>
            <a:pPr lvl="1"/>
            <a:r>
              <a:rPr lang="en-US" dirty="0"/>
              <a:t>Think of pointers (object oriented code: </a:t>
            </a:r>
            <a:r>
              <a:rPr lang="en-US" dirty="0" err="1"/>
              <a:t>vtables</a:t>
            </a:r>
            <a:r>
              <a:rPr lang="en-US" dirty="0"/>
              <a:t>)</a:t>
            </a:r>
          </a:p>
          <a:p>
            <a:r>
              <a:rPr lang="en-US" dirty="0"/>
              <a:t>As a counter measure to other variables</a:t>
            </a:r>
          </a:p>
          <a:p>
            <a:pPr lvl="1"/>
            <a:r>
              <a:rPr lang="en-US" dirty="0" err="1"/>
              <a:t>ProPolice</a:t>
            </a:r>
            <a:endParaRPr lang="en-US" dirty="0"/>
          </a:p>
          <a:p>
            <a:pPr lvl="1"/>
            <a:r>
              <a:rPr lang="en-US" dirty="0"/>
              <a:t>Aligning variables, separating data and pointers</a:t>
            </a:r>
          </a:p>
        </p:txBody>
      </p:sp>
    </p:spTree>
    <p:extLst>
      <p:ext uri="{BB962C8B-B14F-4D97-AF65-F5344CB8AC3E}">
        <p14:creationId xmlns:p14="http://schemas.microsoft.com/office/powerpoint/2010/main" val="16874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ED93-A802-4C28-B19C-03FA038CDB70}"/>
              </a:ext>
            </a:extLst>
          </p:cNvPr>
          <p:cNvSpPr>
            <a:spLocks noGrp="1"/>
          </p:cNvSpPr>
          <p:nvPr>
            <p:ph type="title"/>
          </p:nvPr>
        </p:nvSpPr>
        <p:spPr/>
        <p:txBody>
          <a:bodyPr/>
          <a:lstStyle/>
          <a:p>
            <a:r>
              <a:rPr lang="en-US" dirty="0"/>
              <a:t>Alternate Definition</a:t>
            </a:r>
          </a:p>
        </p:txBody>
      </p:sp>
      <p:sp>
        <p:nvSpPr>
          <p:cNvPr id="3" name="Content Placeholder 2">
            <a:extLst>
              <a:ext uri="{FF2B5EF4-FFF2-40B4-BE49-F238E27FC236}">
                <a16:creationId xmlns:a16="http://schemas.microsoft.com/office/drawing/2014/main" id="{D29C3843-E0C6-42E7-862E-B032925484D3}"/>
              </a:ext>
            </a:extLst>
          </p:cNvPr>
          <p:cNvSpPr>
            <a:spLocks noGrp="1"/>
          </p:cNvSpPr>
          <p:nvPr>
            <p:ph idx="1"/>
          </p:nvPr>
        </p:nvSpPr>
        <p:spPr/>
        <p:txBody>
          <a:bodyPr/>
          <a:lstStyle/>
          <a:p>
            <a:r>
              <a:rPr lang="en-US" dirty="0"/>
              <a:t>“A secure operating system is an operating where its access enforcement satisfies the reference monitor concept”</a:t>
            </a:r>
            <a:r>
              <a:rPr lang="en-US" baseline="30000" dirty="0"/>
              <a:t>*</a:t>
            </a:r>
            <a:endParaRPr lang="en-US" dirty="0"/>
          </a:p>
          <a:p>
            <a:pPr lvl="1"/>
            <a:r>
              <a:rPr lang="en-US" dirty="0"/>
              <a:t>Reference monitor</a:t>
            </a:r>
          </a:p>
          <a:p>
            <a:pPr lvl="1"/>
            <a:r>
              <a:rPr lang="en-US" dirty="0"/>
              <a:t>Considered a foundation of secure computer design</a:t>
            </a:r>
          </a:p>
        </p:txBody>
      </p:sp>
    </p:spTree>
    <p:extLst>
      <p:ext uri="{BB962C8B-B14F-4D97-AF65-F5344CB8AC3E}">
        <p14:creationId xmlns:p14="http://schemas.microsoft.com/office/powerpoint/2010/main" val="2609962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24ED-8BCB-4103-8D43-56B8AE247400}"/>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DA6A65-7BBB-4B28-913E-93C5E4213821}"/>
              </a:ext>
            </a:extLst>
          </p:cNvPr>
          <p:cNvSpPr>
            <a:spLocks noGrp="1"/>
          </p:cNvSpPr>
          <p:nvPr>
            <p:ph sz="quarter" idx="13"/>
          </p:nvPr>
        </p:nvSpPr>
        <p:spPr>
          <a:xfrm>
            <a:off x="457200" y="1689921"/>
            <a:ext cx="3924300" cy="3293209"/>
          </a:xfrm>
        </p:spPr>
        <p:txBody>
          <a:bodyPr/>
          <a:lstStyle/>
          <a:p>
            <a:r>
              <a:rPr lang="en-US" dirty="0"/>
              <a:t>Protection</a:t>
            </a:r>
          </a:p>
          <a:p>
            <a:pPr lvl="1"/>
            <a:r>
              <a:rPr lang="en-US" dirty="0"/>
              <a:t>NX</a:t>
            </a:r>
          </a:p>
          <a:p>
            <a:pPr lvl="1"/>
            <a:r>
              <a:rPr lang="en-US" dirty="0"/>
              <a:t>ASLR</a:t>
            </a:r>
          </a:p>
          <a:p>
            <a:pPr lvl="1"/>
            <a:r>
              <a:rPr lang="en-US" dirty="0"/>
              <a:t>Stack Cookies</a:t>
            </a:r>
          </a:p>
          <a:p>
            <a:pPr lvl="1"/>
            <a:r>
              <a:rPr lang="en-US" dirty="0"/>
              <a:t>NX + ASLR</a:t>
            </a:r>
          </a:p>
          <a:p>
            <a:pPr lvl="1"/>
            <a:r>
              <a:rPr lang="en-US" dirty="0"/>
              <a:t>NX + Stack Cookies</a:t>
            </a:r>
          </a:p>
          <a:p>
            <a:pPr lvl="1"/>
            <a:r>
              <a:rPr lang="en-US" dirty="0"/>
              <a:t>ASLR + Stack Cookies</a:t>
            </a:r>
          </a:p>
          <a:p>
            <a:pPr lvl="1"/>
            <a:r>
              <a:rPr lang="en-US" dirty="0"/>
              <a:t>NX + ASLR + Stack Cookies</a:t>
            </a:r>
          </a:p>
        </p:txBody>
      </p:sp>
      <p:sp>
        <p:nvSpPr>
          <p:cNvPr id="5" name="Content Placeholder 4">
            <a:extLst>
              <a:ext uri="{FF2B5EF4-FFF2-40B4-BE49-F238E27FC236}">
                <a16:creationId xmlns:a16="http://schemas.microsoft.com/office/drawing/2014/main" id="{0C15EB20-5494-4A8F-AF91-E083FB4532AE}"/>
              </a:ext>
            </a:extLst>
          </p:cNvPr>
          <p:cNvSpPr>
            <a:spLocks noGrp="1"/>
          </p:cNvSpPr>
          <p:nvPr>
            <p:ph sz="quarter" idx="14"/>
          </p:nvPr>
        </p:nvSpPr>
        <p:spPr>
          <a:xfrm>
            <a:off x="4754880" y="1689921"/>
            <a:ext cx="3931920" cy="2985433"/>
          </a:xfrm>
        </p:spPr>
        <p:txBody>
          <a:bodyPr/>
          <a:lstStyle/>
          <a:p>
            <a:r>
              <a:rPr lang="en-US" dirty="0"/>
              <a:t>Circumvention</a:t>
            </a:r>
          </a:p>
          <a:p>
            <a:pPr lvl="1"/>
            <a:r>
              <a:rPr lang="en-US" dirty="0"/>
              <a:t>Easy</a:t>
            </a:r>
          </a:p>
          <a:p>
            <a:pPr lvl="1"/>
            <a:r>
              <a:rPr lang="en-US" dirty="0"/>
              <a:t>Feasible</a:t>
            </a:r>
          </a:p>
          <a:p>
            <a:pPr lvl="1"/>
            <a:r>
              <a:rPr lang="en-US" dirty="0"/>
              <a:t>Depends</a:t>
            </a:r>
          </a:p>
          <a:p>
            <a:pPr lvl="1"/>
            <a:r>
              <a:rPr lang="en-US" dirty="0"/>
              <a:t>Feasible</a:t>
            </a:r>
          </a:p>
          <a:p>
            <a:pPr lvl="1"/>
            <a:r>
              <a:rPr lang="en-US" dirty="0"/>
              <a:t>Depends</a:t>
            </a:r>
          </a:p>
          <a:p>
            <a:pPr lvl="1"/>
            <a:r>
              <a:rPr lang="en-US" dirty="0"/>
              <a:t>Hard</a:t>
            </a:r>
          </a:p>
          <a:p>
            <a:pPr lvl="1"/>
            <a:r>
              <a:rPr lang="en-US" dirty="0"/>
              <a:t>Hard</a:t>
            </a:r>
          </a:p>
        </p:txBody>
      </p:sp>
      <p:sp>
        <p:nvSpPr>
          <p:cNvPr id="6" name="Content Placeholder 5">
            <a:extLst>
              <a:ext uri="{FF2B5EF4-FFF2-40B4-BE49-F238E27FC236}">
                <a16:creationId xmlns:a16="http://schemas.microsoft.com/office/drawing/2014/main" id="{C6C29CF5-506C-430A-9BCB-F9A1642F6737}"/>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2362440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1D0-B4F7-49DC-9BF2-359FFF036377}"/>
              </a:ext>
            </a:extLst>
          </p:cNvPr>
          <p:cNvSpPr>
            <a:spLocks noGrp="1"/>
          </p:cNvSpPr>
          <p:nvPr>
            <p:ph type="title"/>
          </p:nvPr>
        </p:nvSpPr>
        <p:spPr/>
        <p:txBody>
          <a:bodyPr/>
          <a:lstStyle/>
          <a:p>
            <a:r>
              <a:rPr lang="en-US" dirty="0"/>
              <a:t>Four design requirements</a:t>
            </a:r>
          </a:p>
        </p:txBody>
      </p:sp>
      <p:sp>
        <p:nvSpPr>
          <p:cNvPr id="3" name="Content Placeholder 2">
            <a:extLst>
              <a:ext uri="{FF2B5EF4-FFF2-40B4-BE49-F238E27FC236}">
                <a16:creationId xmlns:a16="http://schemas.microsoft.com/office/drawing/2014/main" id="{DA8AB52E-EBF3-4070-88D0-DC27648DBD21}"/>
              </a:ext>
            </a:extLst>
          </p:cNvPr>
          <p:cNvSpPr>
            <a:spLocks noGrp="1"/>
          </p:cNvSpPr>
          <p:nvPr>
            <p:ph idx="1"/>
          </p:nvPr>
        </p:nvSpPr>
        <p:spPr/>
        <p:txBody>
          <a:bodyPr/>
          <a:lstStyle/>
          <a:p>
            <a:r>
              <a:rPr lang="en-US" dirty="0"/>
              <a:t>Complete Mediation</a:t>
            </a:r>
          </a:p>
          <a:p>
            <a:r>
              <a:rPr lang="en-US" dirty="0"/>
              <a:t>Tamperproof</a:t>
            </a:r>
          </a:p>
          <a:p>
            <a:r>
              <a:rPr lang="en-US" dirty="0"/>
              <a:t>Evaluation</a:t>
            </a:r>
          </a:p>
          <a:p>
            <a:r>
              <a:rPr lang="en-US" dirty="0"/>
              <a:t>Verifiable</a:t>
            </a:r>
          </a:p>
        </p:txBody>
      </p:sp>
    </p:spTree>
    <p:extLst>
      <p:ext uri="{BB962C8B-B14F-4D97-AF65-F5344CB8AC3E}">
        <p14:creationId xmlns:p14="http://schemas.microsoft.com/office/powerpoint/2010/main" val="954168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6489-2D3A-429F-BACD-E16713890751}"/>
              </a:ext>
            </a:extLst>
          </p:cNvPr>
          <p:cNvSpPr>
            <a:spLocks noGrp="1"/>
          </p:cNvSpPr>
          <p:nvPr>
            <p:ph type="title"/>
          </p:nvPr>
        </p:nvSpPr>
        <p:spPr/>
        <p:txBody>
          <a:bodyPr/>
          <a:lstStyle/>
          <a:p>
            <a:r>
              <a:rPr lang="en-US" dirty="0"/>
              <a:t>Security Kernels</a:t>
            </a:r>
          </a:p>
        </p:txBody>
      </p:sp>
      <p:sp>
        <p:nvSpPr>
          <p:cNvPr id="3" name="Content Placeholder 2">
            <a:extLst>
              <a:ext uri="{FF2B5EF4-FFF2-40B4-BE49-F238E27FC236}">
                <a16:creationId xmlns:a16="http://schemas.microsoft.com/office/drawing/2014/main" id="{ABEB4369-7F55-4F1D-8DCE-5BD3C05FADB7}"/>
              </a:ext>
            </a:extLst>
          </p:cNvPr>
          <p:cNvSpPr>
            <a:spLocks noGrp="1"/>
          </p:cNvSpPr>
          <p:nvPr>
            <p:ph idx="1"/>
          </p:nvPr>
        </p:nvSpPr>
        <p:spPr/>
        <p:txBody>
          <a:bodyPr/>
          <a:lstStyle/>
          <a:p>
            <a:r>
              <a:rPr lang="en-US" dirty="0"/>
              <a:t>Multics was winding down</a:t>
            </a:r>
          </a:p>
          <a:p>
            <a:pPr lvl="1"/>
            <a:r>
              <a:rPr lang="en-US" dirty="0"/>
              <a:t>Secure Communications Processor (</a:t>
            </a:r>
            <a:r>
              <a:rPr lang="en-US" dirty="0" err="1"/>
              <a:t>Scomp</a:t>
            </a:r>
            <a:r>
              <a:rPr lang="en-US" dirty="0"/>
              <a:t>) (Honeywell) </a:t>
            </a:r>
          </a:p>
          <a:p>
            <a:pPr lvl="1"/>
            <a:r>
              <a:rPr lang="en-US" dirty="0"/>
              <a:t>Gemini Secure Operating System (GEMSOS) (Gemini), </a:t>
            </a:r>
          </a:p>
          <a:p>
            <a:pPr lvl="1"/>
            <a:r>
              <a:rPr lang="en-US" dirty="0"/>
              <a:t>Secure Ada Target (SAT) (Honeywell) and LOCK (Secure Computing) </a:t>
            </a:r>
          </a:p>
          <a:p>
            <a:pPr lvl="2"/>
            <a:r>
              <a:rPr lang="en-US" dirty="0"/>
              <a:t>Both based on the Provably Secure Operating System (PSOS) design </a:t>
            </a:r>
          </a:p>
          <a:p>
            <a:pPr lvl="1"/>
            <a:r>
              <a:rPr lang="en-US" dirty="0"/>
              <a:t>Kernelized Secure Operating System (KSOS) (Ford Aerospace and Communications)</a:t>
            </a:r>
          </a:p>
          <a:p>
            <a:pPr lvl="1"/>
            <a:r>
              <a:rPr lang="en-US" dirty="0"/>
              <a:t>Boeing Secure LAN (Boeing)</a:t>
            </a:r>
          </a:p>
        </p:txBody>
      </p:sp>
    </p:spTree>
    <p:extLst>
      <p:ext uri="{BB962C8B-B14F-4D97-AF65-F5344CB8AC3E}">
        <p14:creationId xmlns:p14="http://schemas.microsoft.com/office/powerpoint/2010/main" val="68181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259B-D07C-4CC6-8B4D-85E11B4662A8}"/>
              </a:ext>
            </a:extLst>
          </p:cNvPr>
          <p:cNvSpPr>
            <a:spLocks noGrp="1"/>
          </p:cNvSpPr>
          <p:nvPr>
            <p:ph type="title"/>
          </p:nvPr>
        </p:nvSpPr>
        <p:spPr/>
        <p:txBody>
          <a:bodyPr/>
          <a:lstStyle/>
          <a:p>
            <a:r>
              <a:rPr lang="en-US" dirty="0"/>
              <a:t>Security Kernel Principles</a:t>
            </a:r>
          </a:p>
        </p:txBody>
      </p:sp>
      <p:sp>
        <p:nvSpPr>
          <p:cNvPr id="3" name="Content Placeholder 2">
            <a:extLst>
              <a:ext uri="{FF2B5EF4-FFF2-40B4-BE49-F238E27FC236}">
                <a16:creationId xmlns:a16="http://schemas.microsoft.com/office/drawing/2014/main" id="{2D9CE2B9-2B26-4E15-AB3A-413E23351CF6}"/>
              </a:ext>
            </a:extLst>
          </p:cNvPr>
          <p:cNvSpPr>
            <a:spLocks noGrp="1"/>
          </p:cNvSpPr>
          <p:nvPr>
            <p:ph idx="1"/>
          </p:nvPr>
        </p:nvSpPr>
        <p:spPr/>
        <p:txBody>
          <a:bodyPr/>
          <a:lstStyle/>
          <a:p>
            <a:r>
              <a:rPr lang="en-US" dirty="0"/>
              <a:t>Must implement a specific security policy</a:t>
            </a:r>
          </a:p>
          <a:p>
            <a:r>
              <a:rPr lang="en-US" dirty="0"/>
              <a:t>The design of the security kernel must define a verifiable protection behavior of the system as a whole</a:t>
            </a:r>
          </a:p>
          <a:p>
            <a:r>
              <a:rPr lang="en-US"/>
              <a:t>Kernel implementation must be shown to be faithful to the security model’s design</a:t>
            </a:r>
            <a:endParaRPr lang="en-US" dirty="0"/>
          </a:p>
        </p:txBody>
      </p:sp>
    </p:spTree>
    <p:extLst>
      <p:ext uri="{BB962C8B-B14F-4D97-AF65-F5344CB8AC3E}">
        <p14:creationId xmlns:p14="http://schemas.microsoft.com/office/powerpoint/2010/main" val="2160060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EB39-0905-464C-93BB-AFF31523DCE6}"/>
              </a:ext>
            </a:extLst>
          </p:cNvPr>
          <p:cNvSpPr>
            <a:spLocks noGrp="1"/>
          </p:cNvSpPr>
          <p:nvPr>
            <p:ph type="title"/>
          </p:nvPr>
        </p:nvSpPr>
        <p:spPr/>
        <p:txBody>
          <a:bodyPr/>
          <a:lstStyle/>
          <a:p>
            <a:r>
              <a:rPr lang="en-US" dirty="0"/>
              <a:t>Security kernels: SCOMP</a:t>
            </a:r>
          </a:p>
        </p:txBody>
      </p:sp>
      <p:grpSp>
        <p:nvGrpSpPr>
          <p:cNvPr id="22" name="Group 21">
            <a:extLst>
              <a:ext uri="{FF2B5EF4-FFF2-40B4-BE49-F238E27FC236}">
                <a16:creationId xmlns:a16="http://schemas.microsoft.com/office/drawing/2014/main" id="{4F703C3C-3493-4204-843F-EC2657277CDF}"/>
              </a:ext>
            </a:extLst>
          </p:cNvPr>
          <p:cNvGrpSpPr/>
          <p:nvPr/>
        </p:nvGrpSpPr>
        <p:grpSpPr>
          <a:xfrm>
            <a:off x="664514" y="1900955"/>
            <a:ext cx="5792124" cy="3637052"/>
            <a:chOff x="1726058" y="1890445"/>
            <a:chExt cx="5792124" cy="3637052"/>
          </a:xfrm>
        </p:grpSpPr>
        <p:sp>
          <p:nvSpPr>
            <p:cNvPr id="4" name="Rectangle 3">
              <a:extLst>
                <a:ext uri="{FF2B5EF4-FFF2-40B4-BE49-F238E27FC236}">
                  <a16:creationId xmlns:a16="http://schemas.microsoft.com/office/drawing/2014/main" id="{700E9F92-81F1-42FC-8CFE-6F184457B89A}"/>
                </a:ext>
              </a:extLst>
            </p:cNvPr>
            <p:cNvSpPr/>
            <p:nvPr/>
          </p:nvSpPr>
          <p:spPr>
            <a:xfrm>
              <a:off x="1726058" y="1890445"/>
              <a:ext cx="5712432" cy="36370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F5DE254-81BF-4067-A7A1-C03F6839566B}"/>
                </a:ext>
              </a:extLst>
            </p:cNvPr>
            <p:cNvCxnSpPr/>
            <p:nvPr/>
          </p:nvCxnSpPr>
          <p:spPr>
            <a:xfrm>
              <a:off x="1726058" y="2564524"/>
              <a:ext cx="57124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9F1FBB-CAEC-4425-B290-206FF18F8FBC}"/>
                </a:ext>
              </a:extLst>
            </p:cNvPr>
            <p:cNvCxnSpPr/>
            <p:nvPr/>
          </p:nvCxnSpPr>
          <p:spPr>
            <a:xfrm>
              <a:off x="1726058" y="4776952"/>
              <a:ext cx="57124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44CDDFA-AA83-4174-A21F-9DFC46C15F52}"/>
                </a:ext>
              </a:extLst>
            </p:cNvPr>
            <p:cNvCxnSpPr/>
            <p:nvPr/>
          </p:nvCxnSpPr>
          <p:spPr>
            <a:xfrm>
              <a:off x="3951890" y="1890445"/>
              <a:ext cx="0" cy="288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A402622-03A6-450E-9FF4-4534F1934A9B}"/>
                </a:ext>
              </a:extLst>
            </p:cNvPr>
            <p:cNvCxnSpPr/>
            <p:nvPr/>
          </p:nvCxnSpPr>
          <p:spPr>
            <a:xfrm>
              <a:off x="3951890" y="3184634"/>
              <a:ext cx="3486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B96B60-55D1-4797-8477-102A60E647E1}"/>
                </a:ext>
              </a:extLst>
            </p:cNvPr>
            <p:cNvCxnSpPr/>
            <p:nvPr/>
          </p:nvCxnSpPr>
          <p:spPr>
            <a:xfrm>
              <a:off x="3951890" y="4078014"/>
              <a:ext cx="34866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6011219-1BA9-40DA-BC50-895DC3BFAC6A}"/>
                </a:ext>
              </a:extLst>
            </p:cNvPr>
            <p:cNvSpPr txBox="1"/>
            <p:nvPr/>
          </p:nvSpPr>
          <p:spPr>
            <a:xfrm>
              <a:off x="1986693" y="2071129"/>
              <a:ext cx="1633781" cy="369332"/>
            </a:xfrm>
            <a:prstGeom prst="rect">
              <a:avLst/>
            </a:prstGeom>
            <a:noFill/>
          </p:spPr>
          <p:txBody>
            <a:bodyPr wrap="none" rtlCol="0">
              <a:spAutoFit/>
            </a:bodyPr>
            <a:lstStyle/>
            <a:p>
              <a:r>
                <a:rPr lang="en-US" b="1" dirty="0"/>
                <a:t>Applications</a:t>
              </a:r>
              <a:r>
                <a:rPr lang="en-US" dirty="0"/>
                <a:t> </a:t>
              </a:r>
            </a:p>
          </p:txBody>
        </p:sp>
        <p:sp>
          <p:nvSpPr>
            <p:cNvPr id="15" name="TextBox 14">
              <a:extLst>
                <a:ext uri="{FF2B5EF4-FFF2-40B4-BE49-F238E27FC236}">
                  <a16:creationId xmlns:a16="http://schemas.microsoft.com/office/drawing/2014/main" id="{C795A3E2-D754-498B-ACF9-2C58F48D7800}"/>
                </a:ext>
              </a:extLst>
            </p:cNvPr>
            <p:cNvSpPr txBox="1"/>
            <p:nvPr/>
          </p:nvSpPr>
          <p:spPr>
            <a:xfrm>
              <a:off x="1954924" y="3258207"/>
              <a:ext cx="2018501" cy="646331"/>
            </a:xfrm>
            <a:prstGeom prst="rect">
              <a:avLst/>
            </a:prstGeom>
            <a:noFill/>
          </p:spPr>
          <p:txBody>
            <a:bodyPr wrap="none" rtlCol="0">
              <a:spAutoFit/>
            </a:bodyPr>
            <a:lstStyle/>
            <a:p>
              <a:r>
                <a:rPr lang="en-US" b="1" dirty="0" err="1"/>
                <a:t>Scomp</a:t>
              </a:r>
              <a:r>
                <a:rPr lang="en-US" b="1" dirty="0"/>
                <a:t> Trusted</a:t>
              </a:r>
            </a:p>
            <a:p>
              <a:r>
                <a:rPr lang="en-US" b="1" dirty="0"/>
                <a:t>Computing Base</a:t>
              </a:r>
            </a:p>
          </p:txBody>
        </p:sp>
        <p:sp>
          <p:nvSpPr>
            <p:cNvPr id="16" name="TextBox 15">
              <a:extLst>
                <a:ext uri="{FF2B5EF4-FFF2-40B4-BE49-F238E27FC236}">
                  <a16:creationId xmlns:a16="http://schemas.microsoft.com/office/drawing/2014/main" id="{5F87DC9A-25A5-4BE6-9FA0-0924323F4E2D}"/>
                </a:ext>
              </a:extLst>
            </p:cNvPr>
            <p:cNvSpPr txBox="1"/>
            <p:nvPr/>
          </p:nvSpPr>
          <p:spPr>
            <a:xfrm>
              <a:off x="3916499" y="1968089"/>
              <a:ext cx="3557384" cy="646331"/>
            </a:xfrm>
            <a:prstGeom prst="rect">
              <a:avLst/>
            </a:prstGeom>
            <a:noFill/>
          </p:spPr>
          <p:txBody>
            <a:bodyPr wrap="none" rtlCol="0">
              <a:spAutoFit/>
            </a:bodyPr>
            <a:lstStyle/>
            <a:p>
              <a:pPr algn="ctr"/>
              <a:r>
                <a:rPr lang="en-US" dirty="0" err="1"/>
                <a:t>Scomp</a:t>
              </a:r>
              <a:r>
                <a:rPr lang="en-US" dirty="0"/>
                <a:t> Kernel Interface Package</a:t>
              </a:r>
            </a:p>
            <a:p>
              <a:pPr algn="ctr"/>
              <a:r>
                <a:rPr lang="en-US" dirty="0"/>
                <a:t>(Libraries)</a:t>
              </a:r>
            </a:p>
          </p:txBody>
        </p:sp>
        <p:sp>
          <p:nvSpPr>
            <p:cNvPr id="17" name="TextBox 16">
              <a:extLst>
                <a:ext uri="{FF2B5EF4-FFF2-40B4-BE49-F238E27FC236}">
                  <a16:creationId xmlns:a16="http://schemas.microsoft.com/office/drawing/2014/main" id="{B7276500-B5D0-4E28-92FD-3E58F4386602}"/>
                </a:ext>
              </a:extLst>
            </p:cNvPr>
            <p:cNvSpPr txBox="1"/>
            <p:nvPr/>
          </p:nvSpPr>
          <p:spPr>
            <a:xfrm>
              <a:off x="3916499" y="2559731"/>
              <a:ext cx="3557384" cy="646331"/>
            </a:xfrm>
            <a:prstGeom prst="rect">
              <a:avLst/>
            </a:prstGeom>
            <a:noFill/>
          </p:spPr>
          <p:txBody>
            <a:bodyPr wrap="none" rtlCol="0">
              <a:spAutoFit/>
            </a:bodyPr>
            <a:lstStyle/>
            <a:p>
              <a:pPr algn="ctr"/>
              <a:r>
                <a:rPr lang="en-US" dirty="0" err="1"/>
                <a:t>Scomp</a:t>
              </a:r>
              <a:r>
                <a:rPr lang="en-US" dirty="0"/>
                <a:t> Kernel Interface Package</a:t>
              </a:r>
            </a:p>
            <a:p>
              <a:pPr algn="ctr"/>
              <a:r>
                <a:rPr lang="en-US" dirty="0"/>
                <a:t>(Trusted Functions)</a:t>
              </a:r>
            </a:p>
          </p:txBody>
        </p:sp>
        <p:sp>
          <p:nvSpPr>
            <p:cNvPr id="19" name="TextBox 18">
              <a:extLst>
                <a:ext uri="{FF2B5EF4-FFF2-40B4-BE49-F238E27FC236}">
                  <a16:creationId xmlns:a16="http://schemas.microsoft.com/office/drawing/2014/main" id="{F695ED01-BE64-4604-AEE5-E0DAB0FA3C75}"/>
                </a:ext>
              </a:extLst>
            </p:cNvPr>
            <p:cNvSpPr txBox="1"/>
            <p:nvPr/>
          </p:nvSpPr>
          <p:spPr>
            <a:xfrm>
              <a:off x="3942983" y="3313763"/>
              <a:ext cx="3557384" cy="646331"/>
            </a:xfrm>
            <a:prstGeom prst="rect">
              <a:avLst/>
            </a:prstGeom>
            <a:noFill/>
          </p:spPr>
          <p:txBody>
            <a:bodyPr wrap="none" rtlCol="0">
              <a:spAutoFit/>
            </a:bodyPr>
            <a:lstStyle/>
            <a:p>
              <a:pPr algn="ctr"/>
              <a:r>
                <a:rPr lang="en-US" dirty="0" err="1"/>
                <a:t>Scomp</a:t>
              </a:r>
              <a:r>
                <a:rPr lang="en-US" dirty="0"/>
                <a:t> Kernel Interface Package</a:t>
              </a:r>
            </a:p>
            <a:p>
              <a:pPr algn="ctr"/>
              <a:r>
                <a:rPr lang="en-US" dirty="0"/>
                <a:t>(</a:t>
              </a:r>
              <a:r>
                <a:rPr lang="en-US" dirty="0" err="1"/>
                <a:t>Scomp</a:t>
              </a:r>
              <a:r>
                <a:rPr lang="en-US" dirty="0"/>
                <a:t> Trusted Software)</a:t>
              </a:r>
            </a:p>
          </p:txBody>
        </p:sp>
        <p:sp>
          <p:nvSpPr>
            <p:cNvPr id="20" name="TextBox 19">
              <a:extLst>
                <a:ext uri="{FF2B5EF4-FFF2-40B4-BE49-F238E27FC236}">
                  <a16:creationId xmlns:a16="http://schemas.microsoft.com/office/drawing/2014/main" id="{8EDF83F8-9522-4336-81AB-A72FEED9D66B}"/>
                </a:ext>
              </a:extLst>
            </p:cNvPr>
            <p:cNvSpPr txBox="1"/>
            <p:nvPr/>
          </p:nvSpPr>
          <p:spPr>
            <a:xfrm>
              <a:off x="3960798" y="4139196"/>
              <a:ext cx="3557384" cy="646331"/>
            </a:xfrm>
            <a:prstGeom prst="rect">
              <a:avLst/>
            </a:prstGeom>
            <a:noFill/>
          </p:spPr>
          <p:txBody>
            <a:bodyPr wrap="none" rtlCol="0">
              <a:spAutoFit/>
            </a:bodyPr>
            <a:lstStyle/>
            <a:p>
              <a:pPr algn="ctr"/>
              <a:r>
                <a:rPr lang="en-US" dirty="0" err="1"/>
                <a:t>Scomp</a:t>
              </a:r>
              <a:r>
                <a:rPr lang="en-US" dirty="0"/>
                <a:t> Kernel Interface Package</a:t>
              </a:r>
            </a:p>
            <a:p>
              <a:pPr algn="ctr"/>
              <a:r>
                <a:rPr lang="en-US" dirty="0"/>
                <a:t>(Security Kernel)</a:t>
              </a:r>
            </a:p>
          </p:txBody>
        </p:sp>
        <p:sp>
          <p:nvSpPr>
            <p:cNvPr id="21" name="TextBox 20">
              <a:extLst>
                <a:ext uri="{FF2B5EF4-FFF2-40B4-BE49-F238E27FC236}">
                  <a16:creationId xmlns:a16="http://schemas.microsoft.com/office/drawing/2014/main" id="{95FBF64B-612C-4CFF-A6F4-E1EA21840524}"/>
                </a:ext>
              </a:extLst>
            </p:cNvPr>
            <p:cNvSpPr txBox="1"/>
            <p:nvPr/>
          </p:nvSpPr>
          <p:spPr>
            <a:xfrm>
              <a:off x="3720989" y="4963271"/>
              <a:ext cx="2069797" cy="369332"/>
            </a:xfrm>
            <a:prstGeom prst="rect">
              <a:avLst/>
            </a:prstGeom>
            <a:noFill/>
          </p:spPr>
          <p:txBody>
            <a:bodyPr wrap="none" rtlCol="0">
              <a:spAutoFit/>
            </a:bodyPr>
            <a:lstStyle/>
            <a:p>
              <a:pPr algn="ctr"/>
              <a:r>
                <a:rPr lang="en-US" b="1" dirty="0" err="1"/>
                <a:t>Scomp</a:t>
              </a:r>
              <a:r>
                <a:rPr lang="en-US" b="1" dirty="0"/>
                <a:t> Hardware</a:t>
              </a:r>
            </a:p>
          </p:txBody>
        </p:sp>
      </p:grpSp>
      <p:cxnSp>
        <p:nvCxnSpPr>
          <p:cNvPr id="24" name="Straight Connector 23">
            <a:extLst>
              <a:ext uri="{FF2B5EF4-FFF2-40B4-BE49-F238E27FC236}">
                <a16:creationId xmlns:a16="http://schemas.microsoft.com/office/drawing/2014/main" id="{56194595-B97F-4E60-BBF7-343AC614B4EA}"/>
              </a:ext>
            </a:extLst>
          </p:cNvPr>
          <p:cNvCxnSpPr>
            <a:cxnSpLocks/>
          </p:cNvCxnSpPr>
          <p:nvPr/>
        </p:nvCxnSpPr>
        <p:spPr>
          <a:xfrm>
            <a:off x="6768662" y="4792717"/>
            <a:ext cx="1439917" cy="3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483974E-096A-42F8-9329-F203C201EA4F}"/>
              </a:ext>
            </a:extLst>
          </p:cNvPr>
          <p:cNvCxnSpPr>
            <a:cxnSpLocks/>
          </p:cNvCxnSpPr>
          <p:nvPr/>
        </p:nvCxnSpPr>
        <p:spPr>
          <a:xfrm>
            <a:off x="6768661" y="4085204"/>
            <a:ext cx="1439917" cy="3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4FB0ABF-601E-4F2B-8AC0-3D16A4119C6D}"/>
              </a:ext>
            </a:extLst>
          </p:cNvPr>
          <p:cNvCxnSpPr>
            <a:cxnSpLocks/>
          </p:cNvCxnSpPr>
          <p:nvPr/>
        </p:nvCxnSpPr>
        <p:spPr>
          <a:xfrm>
            <a:off x="6768660" y="3195144"/>
            <a:ext cx="1439917" cy="3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DF558B9-B60F-44CF-A904-C67A9B41FD49}"/>
              </a:ext>
            </a:extLst>
          </p:cNvPr>
          <p:cNvCxnSpPr>
            <a:cxnSpLocks/>
          </p:cNvCxnSpPr>
          <p:nvPr/>
        </p:nvCxnSpPr>
        <p:spPr>
          <a:xfrm>
            <a:off x="6768659" y="2568581"/>
            <a:ext cx="1439917" cy="332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4FA5CF4-3803-4327-8EA1-013173561F26}"/>
              </a:ext>
            </a:extLst>
          </p:cNvPr>
          <p:cNvSpPr txBox="1"/>
          <p:nvPr/>
        </p:nvSpPr>
        <p:spPr>
          <a:xfrm>
            <a:off x="6605812" y="4288205"/>
            <a:ext cx="1774845" cy="369332"/>
          </a:xfrm>
          <a:prstGeom prst="rect">
            <a:avLst/>
          </a:prstGeom>
          <a:noFill/>
        </p:spPr>
        <p:txBody>
          <a:bodyPr wrap="none" rtlCol="0">
            <a:spAutoFit/>
          </a:bodyPr>
          <a:lstStyle/>
          <a:p>
            <a:r>
              <a:rPr lang="en-US" dirty="0"/>
              <a:t>Ring 0 (trusted)</a:t>
            </a:r>
          </a:p>
        </p:txBody>
      </p:sp>
      <p:sp>
        <p:nvSpPr>
          <p:cNvPr id="30" name="TextBox 29">
            <a:extLst>
              <a:ext uri="{FF2B5EF4-FFF2-40B4-BE49-F238E27FC236}">
                <a16:creationId xmlns:a16="http://schemas.microsoft.com/office/drawing/2014/main" id="{30CCE17F-E1AC-44F6-AC37-1AFCAE4CDD7C}"/>
              </a:ext>
            </a:extLst>
          </p:cNvPr>
          <p:cNvSpPr txBox="1"/>
          <p:nvPr/>
        </p:nvSpPr>
        <p:spPr>
          <a:xfrm>
            <a:off x="6605812" y="3467297"/>
            <a:ext cx="1774845" cy="369332"/>
          </a:xfrm>
          <a:prstGeom prst="rect">
            <a:avLst/>
          </a:prstGeom>
          <a:noFill/>
        </p:spPr>
        <p:txBody>
          <a:bodyPr wrap="none" rtlCol="0">
            <a:spAutoFit/>
          </a:bodyPr>
          <a:lstStyle/>
          <a:p>
            <a:r>
              <a:rPr lang="en-US" dirty="0"/>
              <a:t>Ring 1 (trusted)</a:t>
            </a:r>
          </a:p>
        </p:txBody>
      </p:sp>
      <p:sp>
        <p:nvSpPr>
          <p:cNvPr id="31" name="TextBox 30">
            <a:extLst>
              <a:ext uri="{FF2B5EF4-FFF2-40B4-BE49-F238E27FC236}">
                <a16:creationId xmlns:a16="http://schemas.microsoft.com/office/drawing/2014/main" id="{5F573315-EBB2-4F95-B6E9-79023F5EFB0F}"/>
              </a:ext>
            </a:extLst>
          </p:cNvPr>
          <p:cNvSpPr txBox="1"/>
          <p:nvPr/>
        </p:nvSpPr>
        <p:spPr>
          <a:xfrm>
            <a:off x="6586194" y="2739347"/>
            <a:ext cx="1774845" cy="369332"/>
          </a:xfrm>
          <a:prstGeom prst="rect">
            <a:avLst/>
          </a:prstGeom>
          <a:noFill/>
        </p:spPr>
        <p:txBody>
          <a:bodyPr wrap="none" rtlCol="0">
            <a:spAutoFit/>
          </a:bodyPr>
          <a:lstStyle/>
          <a:p>
            <a:r>
              <a:rPr lang="en-US" dirty="0"/>
              <a:t>Ring 2 (trusted)</a:t>
            </a:r>
          </a:p>
        </p:txBody>
      </p:sp>
      <p:sp>
        <p:nvSpPr>
          <p:cNvPr id="32" name="TextBox 31">
            <a:extLst>
              <a:ext uri="{FF2B5EF4-FFF2-40B4-BE49-F238E27FC236}">
                <a16:creationId xmlns:a16="http://schemas.microsoft.com/office/drawing/2014/main" id="{95348C25-1C30-4985-BAD5-3C7BE75F92DB}"/>
              </a:ext>
            </a:extLst>
          </p:cNvPr>
          <p:cNvSpPr txBox="1"/>
          <p:nvPr/>
        </p:nvSpPr>
        <p:spPr>
          <a:xfrm>
            <a:off x="6586194" y="2142758"/>
            <a:ext cx="2031325" cy="369332"/>
          </a:xfrm>
          <a:prstGeom prst="rect">
            <a:avLst/>
          </a:prstGeom>
          <a:noFill/>
        </p:spPr>
        <p:txBody>
          <a:bodyPr wrap="none" rtlCol="0">
            <a:spAutoFit/>
          </a:bodyPr>
          <a:lstStyle/>
          <a:p>
            <a:r>
              <a:rPr lang="en-US" dirty="0"/>
              <a:t>Ring 3 (untrusted)</a:t>
            </a:r>
          </a:p>
        </p:txBody>
      </p:sp>
      <p:sp>
        <p:nvSpPr>
          <p:cNvPr id="33" name="TextBox 32">
            <a:extLst>
              <a:ext uri="{FF2B5EF4-FFF2-40B4-BE49-F238E27FC236}">
                <a16:creationId xmlns:a16="http://schemas.microsoft.com/office/drawing/2014/main" id="{C70448A4-D599-4C5C-859E-2C3D8E0968FF}"/>
              </a:ext>
            </a:extLst>
          </p:cNvPr>
          <p:cNvSpPr txBox="1"/>
          <p:nvPr/>
        </p:nvSpPr>
        <p:spPr>
          <a:xfrm>
            <a:off x="578069" y="6093189"/>
            <a:ext cx="5611344" cy="276999"/>
          </a:xfrm>
          <a:prstGeom prst="rect">
            <a:avLst/>
          </a:prstGeom>
          <a:noFill/>
        </p:spPr>
        <p:txBody>
          <a:bodyPr wrap="none" rtlCol="0">
            <a:spAutoFit/>
          </a:bodyPr>
          <a:lstStyle/>
          <a:p>
            <a:r>
              <a:rPr lang="en-US" sz="1200" dirty="0"/>
              <a:t>Jaeger, Trent, “Operating System Security, Chapter 6, Morgan &amp; Claypool, 2008</a:t>
            </a:r>
          </a:p>
        </p:txBody>
      </p:sp>
    </p:spTree>
    <p:extLst>
      <p:ext uri="{BB962C8B-B14F-4D97-AF65-F5344CB8AC3E}">
        <p14:creationId xmlns:p14="http://schemas.microsoft.com/office/powerpoint/2010/main" val="55854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44F9C-E319-4EAE-AEEB-B3180E609D77}"/>
              </a:ext>
            </a:extLst>
          </p:cNvPr>
          <p:cNvSpPr>
            <a:spLocks noGrp="1"/>
          </p:cNvSpPr>
          <p:nvPr>
            <p:ph type="title"/>
          </p:nvPr>
        </p:nvSpPr>
        <p:spPr/>
        <p:txBody>
          <a:bodyPr/>
          <a:lstStyle/>
          <a:p>
            <a:r>
              <a:rPr lang="en-US" dirty="0" err="1"/>
              <a:t>Scomp</a:t>
            </a:r>
            <a:r>
              <a:rPr lang="en-US" dirty="0"/>
              <a:t>: Security protection module</a:t>
            </a:r>
          </a:p>
        </p:txBody>
      </p:sp>
      <p:grpSp>
        <p:nvGrpSpPr>
          <p:cNvPr id="34" name="Group 33">
            <a:extLst>
              <a:ext uri="{FF2B5EF4-FFF2-40B4-BE49-F238E27FC236}">
                <a16:creationId xmlns:a16="http://schemas.microsoft.com/office/drawing/2014/main" id="{842A9000-7F40-465B-A154-4CBBD43CCA2A}"/>
              </a:ext>
            </a:extLst>
          </p:cNvPr>
          <p:cNvGrpSpPr/>
          <p:nvPr/>
        </p:nvGrpSpPr>
        <p:grpSpPr>
          <a:xfrm>
            <a:off x="1513489" y="1095682"/>
            <a:ext cx="5833249" cy="4510718"/>
            <a:chOff x="1513489" y="1095682"/>
            <a:chExt cx="5833249" cy="4510718"/>
          </a:xfrm>
        </p:grpSpPr>
        <p:sp>
          <p:nvSpPr>
            <p:cNvPr id="3" name="Rectangle 2">
              <a:extLst>
                <a:ext uri="{FF2B5EF4-FFF2-40B4-BE49-F238E27FC236}">
                  <a16:creationId xmlns:a16="http://schemas.microsoft.com/office/drawing/2014/main" id="{83967211-36F6-4167-81D3-5D75BD4C97BC}"/>
                </a:ext>
              </a:extLst>
            </p:cNvPr>
            <p:cNvSpPr/>
            <p:nvPr/>
          </p:nvSpPr>
          <p:spPr>
            <a:xfrm>
              <a:off x="1513490" y="1135118"/>
              <a:ext cx="1008993" cy="84082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A9DE28-5A54-4B60-99DA-183D85B75A72}"/>
                </a:ext>
              </a:extLst>
            </p:cNvPr>
            <p:cNvSpPr/>
            <p:nvPr/>
          </p:nvSpPr>
          <p:spPr>
            <a:xfrm>
              <a:off x="1513489" y="3824452"/>
              <a:ext cx="1008993" cy="84082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81F99-7A66-46AD-9C99-68862CE87E62}"/>
                </a:ext>
              </a:extLst>
            </p:cNvPr>
            <p:cNvSpPr/>
            <p:nvPr/>
          </p:nvSpPr>
          <p:spPr>
            <a:xfrm>
              <a:off x="2298482" y="2409498"/>
              <a:ext cx="1008993" cy="84082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7D44BC-0895-42CA-86DF-3EC5BED79EAF}"/>
                </a:ext>
              </a:extLst>
            </p:cNvPr>
            <p:cNvSpPr/>
            <p:nvPr/>
          </p:nvSpPr>
          <p:spPr>
            <a:xfrm>
              <a:off x="3857297" y="1135118"/>
              <a:ext cx="1008993" cy="3605048"/>
            </a:xfrm>
            <a:prstGeom prst="rect">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69C91E-83FF-46E8-B9A2-2EB43595637B}"/>
                </a:ext>
              </a:extLst>
            </p:cNvPr>
            <p:cNvSpPr/>
            <p:nvPr/>
          </p:nvSpPr>
          <p:spPr>
            <a:xfrm>
              <a:off x="6337743" y="1135118"/>
              <a:ext cx="1008993" cy="360504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66B138-02FD-4C6B-9670-88A70FF096AC}"/>
                </a:ext>
              </a:extLst>
            </p:cNvPr>
            <p:cNvSpPr/>
            <p:nvPr/>
          </p:nvSpPr>
          <p:spPr>
            <a:xfrm>
              <a:off x="5092265" y="1135118"/>
              <a:ext cx="1008993" cy="360504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9F7176-E034-4AA3-B917-4F57A52FC9B2}"/>
                </a:ext>
              </a:extLst>
            </p:cNvPr>
            <p:cNvSpPr/>
            <p:nvPr/>
          </p:nvSpPr>
          <p:spPr>
            <a:xfrm rot="16200000">
              <a:off x="4293483" y="2553144"/>
              <a:ext cx="378372" cy="57281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7606783-648B-4A3E-B7F2-F5CBCCC9DC26}"/>
                </a:ext>
              </a:extLst>
            </p:cNvPr>
            <p:cNvCxnSpPr>
              <a:cxnSpLocks/>
            </p:cNvCxnSpPr>
            <p:nvPr/>
          </p:nvCxnSpPr>
          <p:spPr>
            <a:xfrm>
              <a:off x="1748660" y="1975945"/>
              <a:ext cx="0" cy="1848507"/>
            </a:xfrm>
            <a:prstGeom prst="line">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AA9867C-23C1-4A6C-A317-0013B7D3B95E}"/>
                </a:ext>
              </a:extLst>
            </p:cNvPr>
            <p:cNvCxnSpPr/>
            <p:nvPr/>
          </p:nvCxnSpPr>
          <p:spPr>
            <a:xfrm>
              <a:off x="2422637" y="1975945"/>
              <a:ext cx="0" cy="433553"/>
            </a:xfrm>
            <a:prstGeom prst="line">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75B6845-71E6-4287-80CC-C21FC95E3362}"/>
                </a:ext>
              </a:extLst>
            </p:cNvPr>
            <p:cNvCxnSpPr>
              <a:cxnSpLocks/>
            </p:cNvCxnSpPr>
            <p:nvPr/>
          </p:nvCxnSpPr>
          <p:spPr>
            <a:xfrm>
              <a:off x="2422637" y="3255579"/>
              <a:ext cx="0" cy="568873"/>
            </a:xfrm>
            <a:prstGeom prst="line">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7878DA5-3C1D-4E37-B804-514C82259239}"/>
                </a:ext>
              </a:extLst>
            </p:cNvPr>
            <p:cNvCxnSpPr>
              <a:stCxn id="5" idx="3"/>
            </p:cNvCxnSpPr>
            <p:nvPr/>
          </p:nvCxnSpPr>
          <p:spPr>
            <a:xfrm flipV="1">
              <a:off x="3307475" y="2829911"/>
              <a:ext cx="549822" cy="1"/>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130CAA7-0E44-46F2-A7FC-2042F160C978}"/>
                </a:ext>
              </a:extLst>
            </p:cNvPr>
            <p:cNvCxnSpPr>
              <a:cxnSpLocks/>
            </p:cNvCxnSpPr>
            <p:nvPr/>
          </p:nvCxnSpPr>
          <p:spPr>
            <a:xfrm>
              <a:off x="2017985" y="4665279"/>
              <a:ext cx="0" cy="562748"/>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95F351D-AF24-4742-B9EC-8B27CB2665DD}"/>
                </a:ext>
              </a:extLst>
            </p:cNvPr>
            <p:cNvCxnSpPr>
              <a:cxnSpLocks/>
              <a:stCxn id="6" idx="2"/>
            </p:cNvCxnSpPr>
            <p:nvPr/>
          </p:nvCxnSpPr>
          <p:spPr>
            <a:xfrm>
              <a:off x="4361794" y="4740166"/>
              <a:ext cx="3280" cy="487861"/>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7A343B4-1E22-4B71-A62C-F796F1F95255}"/>
                </a:ext>
              </a:extLst>
            </p:cNvPr>
            <p:cNvCxnSpPr>
              <a:cxnSpLocks/>
            </p:cNvCxnSpPr>
            <p:nvPr/>
          </p:nvCxnSpPr>
          <p:spPr>
            <a:xfrm>
              <a:off x="5596761" y="4740166"/>
              <a:ext cx="3280" cy="487861"/>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D33801D-0E5A-4698-BF45-CD3DBBEBFCE0}"/>
                </a:ext>
              </a:extLst>
            </p:cNvPr>
            <p:cNvCxnSpPr>
              <a:cxnSpLocks/>
            </p:cNvCxnSpPr>
            <p:nvPr/>
          </p:nvCxnSpPr>
          <p:spPr>
            <a:xfrm>
              <a:off x="6831728" y="4740166"/>
              <a:ext cx="3280" cy="487861"/>
            </a:xfrm>
            <a:prstGeom prst="line">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9F27288-070B-44B7-B526-2BC92F9AE824}"/>
                </a:ext>
              </a:extLst>
            </p:cNvPr>
            <p:cNvSpPr txBox="1"/>
            <p:nvPr/>
          </p:nvSpPr>
          <p:spPr>
            <a:xfrm>
              <a:off x="5072268" y="1122006"/>
              <a:ext cx="1072730" cy="584775"/>
            </a:xfrm>
            <a:prstGeom prst="rect">
              <a:avLst/>
            </a:prstGeom>
            <a:noFill/>
          </p:spPr>
          <p:txBody>
            <a:bodyPr wrap="none" rtlCol="0">
              <a:spAutoFit/>
            </a:bodyPr>
            <a:lstStyle/>
            <a:p>
              <a:pPr algn="ctr"/>
              <a:r>
                <a:rPr lang="en-US" sz="1600" dirty="0"/>
                <a:t>I/O</a:t>
              </a:r>
            </a:p>
            <a:p>
              <a:pPr algn="ctr"/>
              <a:r>
                <a:rPr lang="en-US" sz="1600" dirty="0"/>
                <a:t>Controller</a:t>
              </a:r>
            </a:p>
          </p:txBody>
        </p:sp>
        <p:sp>
          <p:nvSpPr>
            <p:cNvPr id="28" name="TextBox 27">
              <a:extLst>
                <a:ext uri="{FF2B5EF4-FFF2-40B4-BE49-F238E27FC236}">
                  <a16:creationId xmlns:a16="http://schemas.microsoft.com/office/drawing/2014/main" id="{983D54AA-CF4C-42D5-9693-77DB27A47C59}"/>
                </a:ext>
              </a:extLst>
            </p:cNvPr>
            <p:cNvSpPr txBox="1"/>
            <p:nvPr/>
          </p:nvSpPr>
          <p:spPr>
            <a:xfrm>
              <a:off x="3807795" y="1095682"/>
              <a:ext cx="1107996" cy="861774"/>
            </a:xfrm>
            <a:prstGeom prst="rect">
              <a:avLst/>
            </a:prstGeom>
            <a:noFill/>
          </p:spPr>
          <p:txBody>
            <a:bodyPr wrap="none" rtlCol="0">
              <a:spAutoFit/>
            </a:bodyPr>
            <a:lstStyle/>
            <a:p>
              <a:pPr algn="ctr"/>
              <a:r>
                <a:rPr lang="en-US" sz="1600" dirty="0"/>
                <a:t>Security</a:t>
              </a:r>
            </a:p>
            <a:p>
              <a:pPr algn="ctr"/>
              <a:r>
                <a:rPr lang="en-US" sz="1600" dirty="0"/>
                <a:t>Protection</a:t>
              </a:r>
            </a:p>
            <a:p>
              <a:pPr algn="ctr"/>
              <a:r>
                <a:rPr lang="en-US" sz="1600" dirty="0"/>
                <a:t>Module</a:t>
              </a:r>
            </a:p>
          </p:txBody>
        </p:sp>
        <p:sp>
          <p:nvSpPr>
            <p:cNvPr id="29" name="TextBox 28">
              <a:extLst>
                <a:ext uri="{FF2B5EF4-FFF2-40B4-BE49-F238E27FC236}">
                  <a16:creationId xmlns:a16="http://schemas.microsoft.com/office/drawing/2014/main" id="{7C796FEF-0E10-4795-B1A3-0F43A005FBFC}"/>
                </a:ext>
              </a:extLst>
            </p:cNvPr>
            <p:cNvSpPr txBox="1"/>
            <p:nvPr/>
          </p:nvSpPr>
          <p:spPr>
            <a:xfrm>
              <a:off x="2339550" y="2409498"/>
              <a:ext cx="926856" cy="861774"/>
            </a:xfrm>
            <a:prstGeom prst="rect">
              <a:avLst/>
            </a:prstGeom>
            <a:noFill/>
          </p:spPr>
          <p:txBody>
            <a:bodyPr wrap="none" rtlCol="0">
              <a:spAutoFit/>
            </a:bodyPr>
            <a:lstStyle/>
            <a:p>
              <a:pPr algn="ctr"/>
              <a:r>
                <a:rPr lang="en-US" sz="1600" dirty="0"/>
                <a:t>Virtual</a:t>
              </a:r>
            </a:p>
            <a:p>
              <a:pPr algn="ctr"/>
              <a:r>
                <a:rPr lang="en-US" sz="1600" dirty="0"/>
                <a:t>Memory</a:t>
              </a:r>
            </a:p>
            <a:p>
              <a:pPr algn="ctr"/>
              <a:r>
                <a:rPr lang="en-US" sz="1600" dirty="0"/>
                <a:t>Unit</a:t>
              </a:r>
            </a:p>
          </p:txBody>
        </p:sp>
        <p:sp>
          <p:nvSpPr>
            <p:cNvPr id="30" name="TextBox 29">
              <a:extLst>
                <a:ext uri="{FF2B5EF4-FFF2-40B4-BE49-F238E27FC236}">
                  <a16:creationId xmlns:a16="http://schemas.microsoft.com/office/drawing/2014/main" id="{2C316C83-056B-4EB1-B938-11742133F933}"/>
                </a:ext>
              </a:extLst>
            </p:cNvPr>
            <p:cNvSpPr txBox="1"/>
            <p:nvPr/>
          </p:nvSpPr>
          <p:spPr>
            <a:xfrm>
              <a:off x="1649134" y="3769630"/>
              <a:ext cx="673581" cy="830997"/>
            </a:xfrm>
            <a:prstGeom prst="rect">
              <a:avLst/>
            </a:prstGeom>
            <a:noFill/>
          </p:spPr>
          <p:txBody>
            <a:bodyPr wrap="none" rtlCol="0">
              <a:spAutoFit/>
            </a:bodyPr>
            <a:lstStyle/>
            <a:p>
              <a:pPr algn="ctr"/>
              <a:r>
                <a:rPr lang="en-US" sz="1600" dirty="0"/>
                <a:t>CPU</a:t>
              </a:r>
            </a:p>
            <a:p>
              <a:pPr algn="ctr"/>
              <a:r>
                <a:rPr lang="en-US" sz="1600" dirty="0"/>
                <a:t>Bus</a:t>
              </a:r>
              <a:br>
                <a:rPr lang="en-US" sz="1600" dirty="0"/>
              </a:br>
              <a:r>
                <a:rPr lang="en-US" sz="1600" dirty="0"/>
                <a:t>Logic</a:t>
              </a:r>
            </a:p>
          </p:txBody>
        </p:sp>
        <p:sp>
          <p:nvSpPr>
            <p:cNvPr id="31" name="TextBox 30">
              <a:extLst>
                <a:ext uri="{FF2B5EF4-FFF2-40B4-BE49-F238E27FC236}">
                  <a16:creationId xmlns:a16="http://schemas.microsoft.com/office/drawing/2014/main" id="{B607FA83-E107-4E9E-8486-56270B0A40D0}"/>
                </a:ext>
              </a:extLst>
            </p:cNvPr>
            <p:cNvSpPr txBox="1"/>
            <p:nvPr/>
          </p:nvSpPr>
          <p:spPr>
            <a:xfrm>
              <a:off x="1681995" y="1412906"/>
              <a:ext cx="615874" cy="338554"/>
            </a:xfrm>
            <a:prstGeom prst="rect">
              <a:avLst/>
            </a:prstGeom>
            <a:noFill/>
          </p:spPr>
          <p:txBody>
            <a:bodyPr wrap="none" rtlCol="0">
              <a:spAutoFit/>
            </a:bodyPr>
            <a:lstStyle/>
            <a:p>
              <a:r>
                <a:rPr lang="en-US" sz="1600" dirty="0"/>
                <a:t>CPU</a:t>
              </a:r>
            </a:p>
          </p:txBody>
        </p:sp>
        <p:sp>
          <p:nvSpPr>
            <p:cNvPr id="32" name="TextBox 31">
              <a:extLst>
                <a:ext uri="{FF2B5EF4-FFF2-40B4-BE49-F238E27FC236}">
                  <a16:creationId xmlns:a16="http://schemas.microsoft.com/office/drawing/2014/main" id="{83E9B696-A184-4824-8938-2081C818ECBE}"/>
                </a:ext>
              </a:extLst>
            </p:cNvPr>
            <p:cNvSpPr txBox="1"/>
            <p:nvPr/>
          </p:nvSpPr>
          <p:spPr>
            <a:xfrm>
              <a:off x="6342360" y="1150727"/>
              <a:ext cx="926857" cy="338554"/>
            </a:xfrm>
            <a:prstGeom prst="rect">
              <a:avLst/>
            </a:prstGeom>
            <a:noFill/>
          </p:spPr>
          <p:txBody>
            <a:bodyPr wrap="none" rtlCol="0">
              <a:spAutoFit/>
            </a:bodyPr>
            <a:lstStyle/>
            <a:p>
              <a:r>
                <a:rPr lang="en-US" sz="1600" dirty="0"/>
                <a:t>Memory</a:t>
              </a:r>
            </a:p>
          </p:txBody>
        </p:sp>
        <p:sp>
          <p:nvSpPr>
            <p:cNvPr id="33" name="TextBox 32">
              <a:extLst>
                <a:ext uri="{FF2B5EF4-FFF2-40B4-BE49-F238E27FC236}">
                  <a16:creationId xmlns:a16="http://schemas.microsoft.com/office/drawing/2014/main" id="{0CF1B75F-D5D2-4935-88D8-34591FEBDBE6}"/>
                </a:ext>
              </a:extLst>
            </p:cNvPr>
            <p:cNvSpPr txBox="1"/>
            <p:nvPr/>
          </p:nvSpPr>
          <p:spPr>
            <a:xfrm>
              <a:off x="4005615" y="5237068"/>
              <a:ext cx="870751" cy="338554"/>
            </a:xfrm>
            <a:prstGeom prst="rect">
              <a:avLst/>
            </a:prstGeom>
            <a:noFill/>
          </p:spPr>
          <p:txBody>
            <a:bodyPr wrap="none" rtlCol="0">
              <a:spAutoFit/>
            </a:bodyPr>
            <a:lstStyle/>
            <a:p>
              <a:r>
                <a:rPr lang="en-US" sz="1600" dirty="0"/>
                <a:t>I/O Bus</a:t>
              </a:r>
            </a:p>
          </p:txBody>
        </p:sp>
      </p:grpSp>
      <p:sp>
        <p:nvSpPr>
          <p:cNvPr id="35" name="TextBox 34">
            <a:extLst>
              <a:ext uri="{FF2B5EF4-FFF2-40B4-BE49-F238E27FC236}">
                <a16:creationId xmlns:a16="http://schemas.microsoft.com/office/drawing/2014/main" id="{993D0635-F4A5-4C12-A309-19D689B2B5AA}"/>
              </a:ext>
            </a:extLst>
          </p:cNvPr>
          <p:cNvSpPr txBox="1"/>
          <p:nvPr/>
        </p:nvSpPr>
        <p:spPr>
          <a:xfrm>
            <a:off x="578069" y="6093189"/>
            <a:ext cx="5611344" cy="276999"/>
          </a:xfrm>
          <a:prstGeom prst="rect">
            <a:avLst/>
          </a:prstGeom>
          <a:noFill/>
        </p:spPr>
        <p:txBody>
          <a:bodyPr wrap="none" rtlCol="0">
            <a:spAutoFit/>
          </a:bodyPr>
          <a:lstStyle/>
          <a:p>
            <a:r>
              <a:rPr lang="en-US" sz="1200" dirty="0"/>
              <a:t>Jaeger, Trent, “Operating System Security, Chapter 6, Morgan &amp; Claypool, 2008</a:t>
            </a:r>
          </a:p>
        </p:txBody>
      </p:sp>
    </p:spTree>
    <p:extLst>
      <p:ext uri="{BB962C8B-B14F-4D97-AF65-F5344CB8AC3E}">
        <p14:creationId xmlns:p14="http://schemas.microsoft.com/office/powerpoint/2010/main" val="1430096675"/>
      </p:ext>
    </p:extLst>
  </p:cSld>
  <p:clrMapOvr>
    <a:masterClrMapping/>
  </p:clrMapOvr>
</p:sld>
</file>

<file path=ppt/theme/theme1.xml><?xml version="1.0" encoding="utf-8"?>
<a:theme xmlns:a="http://schemas.openxmlformats.org/drawingml/2006/main" name="Content Slide">
  <a:themeElements>
    <a:clrScheme name="Custom 1">
      <a:dk1>
        <a:srgbClr val="1E1E23"/>
      </a:dk1>
      <a:lt1>
        <a:srgbClr val="5A5A5F"/>
      </a:lt1>
      <a:dk2>
        <a:srgbClr val="78787D"/>
      </a:dk2>
      <a:lt2>
        <a:srgbClr val="E6E6EB"/>
      </a:lt2>
      <a:accent1>
        <a:srgbClr val="DA291C"/>
      </a:accent1>
      <a:accent2>
        <a:srgbClr val="FFC72C"/>
      </a:accent2>
      <a:accent3>
        <a:srgbClr val="6D712E"/>
      </a:accent3>
      <a:accent4>
        <a:srgbClr val="B7BF10"/>
      </a:accent4>
      <a:accent5>
        <a:srgbClr val="00587C"/>
      </a:accent5>
      <a:accent6>
        <a:srgbClr val="71C5E8"/>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SE NoTab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ark Template" id="{52507695-A847-DB4D-BBB2-29A99508DC57}" vid="{B70C617C-9145-644E-9E7B-ADF857FA111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16653</TotalTime>
  <Words>2284</Words>
  <Application>Microsoft Office PowerPoint</Application>
  <PresentationFormat>On-screen Show (4:3)</PresentationFormat>
  <Paragraphs>380</Paragraphs>
  <Slides>40</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Arial</vt:lpstr>
      <vt:lpstr>Bitstream Vera Sans</vt:lpstr>
      <vt:lpstr>Calibri</vt:lpstr>
      <vt:lpstr>Courier New</vt:lpstr>
      <vt:lpstr>Gotham</vt:lpstr>
      <vt:lpstr>Gotham-Book</vt:lpstr>
      <vt:lpstr>Gotham-Medium</vt:lpstr>
      <vt:lpstr>Gotham-MediumItalic</vt:lpstr>
      <vt:lpstr>Lucida Grande</vt:lpstr>
      <vt:lpstr>Times New Roman</vt:lpstr>
      <vt:lpstr>Wingdings</vt:lpstr>
      <vt:lpstr>Content Slide</vt:lpstr>
      <vt:lpstr>CSE NoTab Template</vt:lpstr>
      <vt:lpstr>ENPM695 Secure Operating Systems</vt:lpstr>
      <vt:lpstr>Parts of an operating system</vt:lpstr>
      <vt:lpstr>What is a secure operating system?</vt:lpstr>
      <vt:lpstr>Alternate Definition</vt:lpstr>
      <vt:lpstr>Four design requirements</vt:lpstr>
      <vt:lpstr>Security Kernels</vt:lpstr>
      <vt:lpstr>Security Kernel Principles</vt:lpstr>
      <vt:lpstr>Security kernels: SCOMP</vt:lpstr>
      <vt:lpstr>Scomp: Security protection module</vt:lpstr>
      <vt:lpstr>Operating system – a general view</vt:lpstr>
      <vt:lpstr>Boot process (x86)</vt:lpstr>
      <vt:lpstr>Bootloaders (General)</vt:lpstr>
      <vt:lpstr>Hardware attacks</vt:lpstr>
      <vt:lpstr>PowerPoint Presentation</vt:lpstr>
      <vt:lpstr>Trusted Platform Module</vt:lpstr>
      <vt:lpstr>Trusted platform module internals</vt:lpstr>
      <vt:lpstr>Parts of an operating system</vt:lpstr>
      <vt:lpstr>Kernel Functionality</vt:lpstr>
      <vt:lpstr>User environment</vt:lpstr>
      <vt:lpstr>Operating system tasks</vt:lpstr>
      <vt:lpstr>Some protections in modern Operating Systems</vt:lpstr>
      <vt:lpstr>Classic buffer overflows</vt:lpstr>
      <vt:lpstr>Classic buffer overflows</vt:lpstr>
      <vt:lpstr>stack buffer overflow ATTACK</vt:lpstr>
      <vt:lpstr>Buffer overflow prevention</vt:lpstr>
      <vt:lpstr>Buffer overflow prevention</vt:lpstr>
      <vt:lpstr>NX/DEP/ESP – Preventing exploitation</vt:lpstr>
      <vt:lpstr>Executable stack protection</vt:lpstr>
      <vt:lpstr>Not a panacea though</vt:lpstr>
      <vt:lpstr>Memory Protection – Without ESP</vt:lpstr>
      <vt:lpstr>Memory Protection – ESP</vt:lpstr>
      <vt:lpstr>Address space layout randomization</vt:lpstr>
      <vt:lpstr>ASLR Information</vt:lpstr>
      <vt:lpstr>ASLR</vt:lpstr>
      <vt:lpstr>Memory Protection – Without ASLR</vt:lpstr>
      <vt:lpstr>Memory Protection – ASLR</vt:lpstr>
      <vt:lpstr>Circumventing ASLR</vt:lpstr>
      <vt:lpstr>Stack Smashing protection</vt:lpstr>
      <vt:lpstr>Stack cookies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Parts of an operating system</dc:title>
  <dc:creator>Ido Dubrawsky</dc:creator>
  <cp:lastModifiedBy>Jonas Amoonarquah</cp:lastModifiedBy>
  <cp:revision>58</cp:revision>
  <dcterms:created xsi:type="dcterms:W3CDTF">2016-02-10T09:39:35Z</dcterms:created>
  <dcterms:modified xsi:type="dcterms:W3CDTF">2022-02-15T21:41:04Z</dcterms:modified>
</cp:coreProperties>
</file>